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oboto"/>
      <p:regular r:id="rId41"/>
      <p:bold r:id="rId42"/>
      <p:italic r:id="rId43"/>
      <p:boldItalic r:id="rId44"/>
    </p:embeddedFont>
    <p:embeddedFont>
      <p:font typeface="Source Sans Pro Light"/>
      <p:regular r:id="rId45"/>
      <p:bold r:id="rId46"/>
      <p:italic r:id="rId47"/>
      <p:boldItalic r:id="rId48"/>
    </p:embeddedFont>
    <p:embeddedFont>
      <p:font typeface="Source Sans Pro SemiBold"/>
      <p:regular r:id="rId49"/>
      <p:bold r:id="rId50"/>
      <p:italic r:id="rId51"/>
      <p:boldItalic r:id="rId52"/>
    </p:embeddedFont>
    <p:embeddedFont>
      <p:font typeface="Bodoni"/>
      <p:regular r:id="rId53"/>
      <p:bold r:id="rId54"/>
      <p:italic r:id="rId55"/>
      <p:boldItalic r:id="rId56"/>
    </p:embeddedFont>
    <p:embeddedFont>
      <p:font typeface="Source Sans Pro"/>
      <p:regular r:id="rId57"/>
      <p:bold r:id="rId58"/>
      <p:italic r:id="rId59"/>
      <p:boldItalic r:id="rId60"/>
    </p:embeddedFont>
    <p:embeddedFont>
      <p:font typeface="Open Sans"/>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SourceSansProLight-bold.fntdata"/><Relationship Id="rId45" Type="http://schemas.openxmlformats.org/officeDocument/2006/relationships/font" Target="fonts/SourceSansPro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SourceSansProLight-boldItalic.fntdata"/><Relationship Id="rId47" Type="http://schemas.openxmlformats.org/officeDocument/2006/relationships/font" Target="fonts/SourceSansProLight-italic.fntdata"/><Relationship Id="rId49" Type="http://schemas.openxmlformats.org/officeDocument/2006/relationships/font" Target="fonts/SourceSansProSemiBold-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bold.fntdata"/><Relationship Id="rId61" Type="http://schemas.openxmlformats.org/officeDocument/2006/relationships/font" Target="fonts/OpenSans-regular.fntdata"/><Relationship Id="rId20" Type="http://schemas.openxmlformats.org/officeDocument/2006/relationships/slide" Target="slides/slide14.xml"/><Relationship Id="rId64" Type="http://schemas.openxmlformats.org/officeDocument/2006/relationships/font" Target="fonts/OpenSans-boldItalic.fntdata"/><Relationship Id="rId63" Type="http://schemas.openxmlformats.org/officeDocument/2006/relationships/font" Target="fonts/OpenSans-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SourceSansPr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SourceSansProSemiBold-italic.fntdata"/><Relationship Id="rId50" Type="http://schemas.openxmlformats.org/officeDocument/2006/relationships/font" Target="fonts/SourceSansProSemiBold-bold.fntdata"/><Relationship Id="rId53" Type="http://schemas.openxmlformats.org/officeDocument/2006/relationships/font" Target="fonts/Bodoni-regular.fntdata"/><Relationship Id="rId52" Type="http://schemas.openxmlformats.org/officeDocument/2006/relationships/font" Target="fonts/SourceSansProSemiBold-boldItalic.fntdata"/><Relationship Id="rId11" Type="http://schemas.openxmlformats.org/officeDocument/2006/relationships/slide" Target="slides/slide5.xml"/><Relationship Id="rId55" Type="http://schemas.openxmlformats.org/officeDocument/2006/relationships/font" Target="fonts/Bodoni-italic.fntdata"/><Relationship Id="rId10" Type="http://schemas.openxmlformats.org/officeDocument/2006/relationships/slide" Target="slides/slide4.xml"/><Relationship Id="rId54" Type="http://schemas.openxmlformats.org/officeDocument/2006/relationships/font" Target="fonts/Bodoni-bold.fntdata"/><Relationship Id="rId13" Type="http://schemas.openxmlformats.org/officeDocument/2006/relationships/slide" Target="slides/slide7.xml"/><Relationship Id="rId57" Type="http://schemas.openxmlformats.org/officeDocument/2006/relationships/font" Target="fonts/SourceSansPro-regular.fntdata"/><Relationship Id="rId12" Type="http://schemas.openxmlformats.org/officeDocument/2006/relationships/slide" Target="slides/slide6.xml"/><Relationship Id="rId56" Type="http://schemas.openxmlformats.org/officeDocument/2006/relationships/font" Target="fonts/Bodoni-boldItalic.fntdata"/><Relationship Id="rId15" Type="http://schemas.openxmlformats.org/officeDocument/2006/relationships/slide" Target="slides/slide9.xml"/><Relationship Id="rId59" Type="http://schemas.openxmlformats.org/officeDocument/2006/relationships/font" Target="fonts/SourceSansPro-italic.fntdata"/><Relationship Id="rId14" Type="http://schemas.openxmlformats.org/officeDocument/2006/relationships/slide" Target="slides/slide8.xml"/><Relationship Id="rId58" Type="http://schemas.openxmlformats.org/officeDocument/2006/relationships/font" Target="fonts/SourceSansPr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1905.11946.pdf" TargetMode="External"/><Relationship Id="rId3" Type="http://schemas.openxmlformats.org/officeDocument/2006/relationships/hyperlink" Target="https://arxiv.org/abs/1611.05431v2"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earth-engine/datasets/catalog/MODIS_006_MYD10A1?hl=en#description"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rcs.usda.gov/wps/portal/wcc/home/aboutUs/monitoringPrograms/automatedSnowMonitoring/" TargetMode="External"/><Relationship Id="rId3" Type="http://schemas.openxmlformats.org/officeDocument/2006/relationships/hyperlink" Target="https://commons.wikimedia.org/wiki/File:Sentinel_2-IMG_5873-white_(crop).jpg" TargetMode="External"/><Relationship Id="rId4" Type="http://schemas.openxmlformats.org/officeDocument/2006/relationships/hyperlink" Target="https://landsat.gsfc.nasa.gov/satellites/landsat-8/" TargetMode="External"/><Relationship Id="rId5" Type="http://schemas.openxmlformats.org/officeDocument/2006/relationships/hyperlink" Target="https://www.drivendata.org/competitions/86/competition-reclamation-snow-water-dev/page/417/#feature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c9c893d9c_1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g10c9c893d9c_1_1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Photo: View from the top of Mount Dana, September 2017 (by Tilman)</a:t>
            </a:r>
            <a:endParaRPr/>
          </a:p>
        </p:txBody>
      </p:sp>
      <p:sp>
        <p:nvSpPr>
          <p:cNvPr id="207" name="Google Shape;207;g10c9c893d9c_1_1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1357833e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1357833e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Efficientnet paper - </a:t>
            </a:r>
            <a:r>
              <a:rPr lang="en" u="sng">
                <a:solidFill>
                  <a:schemeClr val="hlink"/>
                </a:solidFill>
                <a:hlinkClick r:id="rId2"/>
              </a:rPr>
              <a:t>https://arxiv.org/pdf/1905.11946.pdf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ResNeXt paper - </a:t>
            </a:r>
            <a:r>
              <a:rPr lang="en" u="sng">
                <a:solidFill>
                  <a:schemeClr val="hlink"/>
                </a:solidFill>
                <a:hlinkClick r:id="rId3"/>
              </a:rPr>
              <a:t>https://arxiv.org/abs/1611.05431v2</a:t>
            </a:r>
            <a:endParaRPr b="1"/>
          </a:p>
          <a:p>
            <a:pPr indent="0" lvl="0" marL="0" rtl="0" algn="l">
              <a:spcBef>
                <a:spcPts val="0"/>
              </a:spcBef>
              <a:spcAft>
                <a:spcPts val="0"/>
              </a:spcAft>
              <a:buNone/>
            </a:pPr>
            <a:r>
              <a:rPr lang="en" sz="1000">
                <a:solidFill>
                  <a:schemeClr val="dk1"/>
                </a:solidFill>
                <a:highlight>
                  <a:srgbClr val="FFFFFF"/>
                </a:highlight>
              </a:rPr>
              <a:t>Our network is constructed by repeating a building block that aggregates a set of transformations with the same topology. Our simple design results in a homogeneous, multi-branch architecture that has only a few hyper-parameters to set. This strategy exposes a new dimension, which we call "cardinality" (the size of the set of transformations), as an essential factor in addition to the dimensions of depth and width.</a:t>
            </a:r>
            <a:endParaRPr b="1"/>
          </a:p>
          <a:p>
            <a:pPr indent="0" lvl="0" marL="0" rtl="0" algn="l">
              <a:spcBef>
                <a:spcPts val="0"/>
              </a:spcBef>
              <a:spcAft>
                <a:spcPts val="0"/>
              </a:spcAft>
              <a:buNone/>
            </a:pPr>
            <a:r>
              <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132d5b5e7d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132d5b5e7d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132d5b5e7d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132d5b5e7d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132d5b5e7d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132d5b5e7d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1357833e79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1357833e79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12c44002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112c44002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90000"/>
              </a:lnSpc>
              <a:spcBef>
                <a:spcPts val="80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Snowpack serves as a vital annual water storage system. Snow is stored during the winter months and slowly melts out, providing essential hydration to high altitude flora as well as refueling groundwater.</a:t>
            </a:r>
            <a:endParaRPr>
              <a:solidFill>
                <a:srgbClr val="757070"/>
              </a:solidFill>
              <a:latin typeface="Source Sans Pro Light"/>
              <a:ea typeface="Source Sans Pro Light"/>
              <a:cs typeface="Source Sans Pro Light"/>
              <a:sym typeface="Source Sans Pro Light"/>
            </a:endParaRPr>
          </a:p>
          <a:p>
            <a:pPr indent="-298450" lvl="0" marL="457200" rtl="0" algn="l">
              <a:lnSpc>
                <a:spcPct val="90000"/>
              </a:lnSpc>
              <a:spcBef>
                <a:spcPts val="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With the increasing temperatures due to climate change, we are seeing a disruption of this </a:t>
            </a:r>
            <a:r>
              <a:rPr lang="en">
                <a:solidFill>
                  <a:srgbClr val="757070"/>
                </a:solidFill>
                <a:latin typeface="Source Sans Pro Light"/>
                <a:ea typeface="Source Sans Pro Light"/>
                <a:cs typeface="Source Sans Pro Light"/>
                <a:sym typeface="Source Sans Pro Light"/>
              </a:rPr>
              <a:t>natural</a:t>
            </a:r>
            <a:r>
              <a:rPr lang="en">
                <a:solidFill>
                  <a:srgbClr val="757070"/>
                </a:solidFill>
                <a:latin typeface="Source Sans Pro Light"/>
                <a:ea typeface="Source Sans Pro Light"/>
                <a:cs typeface="Source Sans Pro Light"/>
                <a:sym typeface="Source Sans Pro Light"/>
              </a:rPr>
              <a:t> cycle.</a:t>
            </a:r>
            <a:endParaRPr>
              <a:solidFill>
                <a:srgbClr val="757070"/>
              </a:solidFill>
              <a:latin typeface="Source Sans Pro Light"/>
              <a:ea typeface="Source Sans Pro Light"/>
              <a:cs typeface="Source Sans Pro Light"/>
              <a:sym typeface="Source Sans Pro Light"/>
            </a:endParaRPr>
          </a:p>
          <a:p>
            <a:pPr indent="-298450" lvl="1" marL="914400" rtl="0" algn="l">
              <a:lnSpc>
                <a:spcPct val="90000"/>
              </a:lnSpc>
              <a:spcBef>
                <a:spcPts val="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Not only is the snowmelt peak getting hit earlier (~March instead of April), we are seeing more extreme weather in all regions, causing more uncertainty for regions that depend on SWE as a resource.</a:t>
            </a:r>
            <a:endParaRPr>
              <a:solidFill>
                <a:srgbClr val="757070"/>
              </a:solidFill>
              <a:latin typeface="Source Sans Pro Light"/>
              <a:ea typeface="Source Sans Pro Light"/>
              <a:cs typeface="Source Sans Pro Light"/>
              <a:sym typeface="Source Sans Pro Light"/>
            </a:endParaRPr>
          </a:p>
          <a:p>
            <a:pPr indent="-298450" lvl="0" marL="457200" rtl="0" algn="l">
              <a:lnSpc>
                <a:spcPct val="90000"/>
              </a:lnSpc>
              <a:spcBef>
                <a:spcPts val="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Being able to estimate the SWE will provide water managers with information to plan out the coming year.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0fe1b4e0b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0fe1b4e0b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112c44002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112c44002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90000"/>
              </a:lnSpc>
              <a:spcBef>
                <a:spcPts val="80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There is a marked difference in precipitation due to mountains</a:t>
            </a:r>
            <a:endParaRPr>
              <a:solidFill>
                <a:srgbClr val="757070"/>
              </a:solidFill>
              <a:latin typeface="Source Sans Pro Light"/>
              <a:ea typeface="Source Sans Pro Light"/>
              <a:cs typeface="Source Sans Pro Light"/>
              <a:sym typeface="Source Sans Pro Light"/>
            </a:endParaRPr>
          </a:p>
          <a:p>
            <a:pPr indent="-298450" lvl="0" marL="457200" rtl="0" algn="l">
              <a:lnSpc>
                <a:spcPct val="90000"/>
              </a:lnSpc>
              <a:spcBef>
                <a:spcPts val="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As clouds are forced over mountains, they release their payload in the form of precipitation. As a result, there is a noticeable decrease on the opposite side of the </a:t>
            </a:r>
            <a:r>
              <a:rPr lang="en">
                <a:solidFill>
                  <a:srgbClr val="757070"/>
                </a:solidFill>
                <a:latin typeface="Source Sans Pro Light"/>
                <a:ea typeface="Source Sans Pro Light"/>
                <a:cs typeface="Source Sans Pro Light"/>
                <a:sym typeface="Source Sans Pro Light"/>
              </a:rPr>
              <a:t>mountain</a:t>
            </a:r>
            <a:endParaRPr>
              <a:solidFill>
                <a:srgbClr val="757070"/>
              </a:solidFill>
              <a:latin typeface="Source Sans Pro Light"/>
              <a:ea typeface="Source Sans Pro Light"/>
              <a:cs typeface="Source Sans Pro Light"/>
              <a:sym typeface="Source Sans Pro Light"/>
            </a:endParaRPr>
          </a:p>
          <a:p>
            <a:pPr indent="-298450" lvl="0" marL="457200" rtl="0" algn="l">
              <a:lnSpc>
                <a:spcPct val="90000"/>
              </a:lnSpc>
              <a:spcBef>
                <a:spcPts val="0"/>
              </a:spcBef>
              <a:spcAft>
                <a:spcPts val="0"/>
              </a:spcAft>
              <a:buClr>
                <a:srgbClr val="757070"/>
              </a:buClr>
              <a:buSzPts val="1100"/>
              <a:buChar char="•"/>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0fe1b4e0b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0fe1b4e0b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0fe1b4e0b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0fe1b4e0b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 clear on what we are predicting at what cadence.</a:t>
            </a:r>
            <a:endParaRPr/>
          </a:p>
          <a:p>
            <a:pPr indent="0" lvl="0" marL="0" rtl="0" algn="l">
              <a:spcBef>
                <a:spcPts val="0"/>
              </a:spcBef>
              <a:spcAft>
                <a:spcPts val="0"/>
              </a:spcAft>
              <a:buNone/>
            </a:pPr>
            <a:r>
              <a:rPr lang="en"/>
              <a:t>$500k prize money, over 800 contestants already, we’re entering late</a:t>
            </a:r>
            <a:br>
              <a:rPr lang="en"/>
            </a:br>
            <a:r>
              <a:rPr lang="en"/>
              <a:t>USBR is a federal agency which oversees water resource management,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12c44002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12c44002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Source Sans Pro Light"/>
                <a:ea typeface="Source Sans Pro Light"/>
                <a:cs typeface="Source Sans Pro Light"/>
                <a:sym typeface="Source Sans Pro Light"/>
              </a:rPr>
              <a:t>Stage 1 modeling under competition by the US Bureau of Reclamation (on DrivenData.org)</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112c863c48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112c863c48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112c863c4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112c863c4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lang="en">
                <a:solidFill>
                  <a:srgbClr val="757070"/>
                </a:solidFill>
                <a:latin typeface="Source Sans Pro Light"/>
                <a:ea typeface="Source Sans Pro Light"/>
                <a:cs typeface="Source Sans Pro Light"/>
                <a:sym typeface="Source Sans Pro Light"/>
              </a:rPr>
              <a:t>Essentially taking a K-Nearest-Neighbors approach</a:t>
            </a:r>
            <a:endParaRPr>
              <a:solidFill>
                <a:srgbClr val="757070"/>
              </a:solidFill>
              <a:latin typeface="Source Sans Pro Light"/>
              <a:ea typeface="Source Sans Pro Light"/>
              <a:cs typeface="Source Sans Pro Light"/>
              <a:sym typeface="Source Sans Pro Light"/>
            </a:endParaRPr>
          </a:p>
          <a:p>
            <a:pPr indent="-298450" lvl="0" marL="457200" rtl="0" algn="l">
              <a:lnSpc>
                <a:spcPct val="90000"/>
              </a:lnSpc>
              <a:spcBef>
                <a:spcPts val="80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We are interested in stations that are close to the sample point as they will be most representative of the actual SWE</a:t>
            </a:r>
            <a:endParaRPr>
              <a:solidFill>
                <a:srgbClr val="757070"/>
              </a:solidFill>
              <a:latin typeface="Source Sans Pro Light"/>
              <a:ea typeface="Source Sans Pro Light"/>
              <a:cs typeface="Source Sans Pro Light"/>
              <a:sym typeface="Source Sans Pro Light"/>
            </a:endParaRPr>
          </a:p>
          <a:p>
            <a:pPr indent="-298450" lvl="0" marL="457200" rtl="0" algn="l">
              <a:lnSpc>
                <a:spcPct val="90000"/>
              </a:lnSpc>
              <a:spcBef>
                <a:spcPts val="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We are planning on weighing the measured SWE from each station with Inverse Distance Weighting</a:t>
            </a:r>
            <a:endParaRPr>
              <a:solidFill>
                <a:srgbClr val="757070"/>
              </a:solidFill>
              <a:latin typeface="Source Sans Pro Light"/>
              <a:ea typeface="Source Sans Pro Light"/>
              <a:cs typeface="Source Sans Pro Light"/>
              <a:sym typeface="Source Sans Pro Light"/>
            </a:endParaRPr>
          </a:p>
          <a:p>
            <a:pPr indent="-298450" lvl="1" marL="914400" rtl="0" algn="l">
              <a:lnSpc>
                <a:spcPct val="90000"/>
              </a:lnSpc>
              <a:spcBef>
                <a:spcPts val="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The closer the station is, the more influential it will be on the SWE estimate</a:t>
            </a:r>
            <a:endParaRPr>
              <a:solidFill>
                <a:srgbClr val="757070"/>
              </a:solidFill>
              <a:latin typeface="Source Sans Pro Light"/>
              <a:ea typeface="Source Sans Pro Light"/>
              <a:cs typeface="Source Sans Pro Light"/>
              <a:sym typeface="Source Sans Pro Light"/>
            </a:endParaRPr>
          </a:p>
          <a:p>
            <a:pPr indent="-298450" lvl="1" marL="914400" rtl="0" algn="l">
              <a:lnSpc>
                <a:spcPct val="90000"/>
              </a:lnSpc>
              <a:spcBef>
                <a:spcPts val="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This will also provide some variation in the  samples, otherwise each cluster of sampling spots will have the exact same estimated SWE</a:t>
            </a:r>
            <a:endParaRPr>
              <a:solidFill>
                <a:srgbClr val="757070"/>
              </a:solidFill>
              <a:latin typeface="Source Sans Pro Light"/>
              <a:ea typeface="Source Sans Pro Light"/>
              <a:cs typeface="Source Sans Pro Light"/>
              <a:sym typeface="Source Sans Pro Light"/>
            </a:endParaRPr>
          </a:p>
          <a:p>
            <a:pPr indent="-298450" lvl="0" marL="457200" rtl="0" algn="l">
              <a:lnSpc>
                <a:spcPct val="90000"/>
              </a:lnSpc>
              <a:spcBef>
                <a:spcPts val="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Taking from multiple stations also addresses some NaN measurements seen in EDA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112c863c4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112c863c4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90000"/>
              </a:lnSpc>
              <a:spcBef>
                <a:spcPts val="80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There is a marked difference in precipitation due to mountains</a:t>
            </a:r>
            <a:endParaRPr>
              <a:solidFill>
                <a:srgbClr val="757070"/>
              </a:solidFill>
              <a:latin typeface="Source Sans Pro Light"/>
              <a:ea typeface="Source Sans Pro Light"/>
              <a:cs typeface="Source Sans Pro Light"/>
              <a:sym typeface="Source Sans Pro Light"/>
            </a:endParaRPr>
          </a:p>
          <a:p>
            <a:pPr indent="-298450" lvl="0" marL="457200" rtl="0" algn="l">
              <a:lnSpc>
                <a:spcPct val="90000"/>
              </a:lnSpc>
              <a:spcBef>
                <a:spcPts val="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As clouds are forced over mountains, they release their payload in the form of precipitation. As a result, there is a noticeable decrease on the opposite side of the mountain</a:t>
            </a:r>
            <a:endParaRPr>
              <a:solidFill>
                <a:srgbClr val="757070"/>
              </a:solidFill>
              <a:latin typeface="Source Sans Pro Light"/>
              <a:ea typeface="Source Sans Pro Light"/>
              <a:cs typeface="Source Sans Pro Light"/>
              <a:sym typeface="Source Sans Pro Light"/>
            </a:endParaRPr>
          </a:p>
          <a:p>
            <a:pPr indent="-298450" lvl="0" marL="457200" rtl="0" algn="l">
              <a:lnSpc>
                <a:spcPct val="90000"/>
              </a:lnSpc>
              <a:spcBef>
                <a:spcPts val="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Some stations are expected to fall in the rainshadow</a:t>
            </a:r>
            <a:endParaRPr>
              <a:solidFill>
                <a:srgbClr val="757070"/>
              </a:solidFill>
              <a:latin typeface="Source Sans Pro Light"/>
              <a:ea typeface="Source Sans Pro Light"/>
              <a:cs typeface="Source Sans Pro Light"/>
              <a:sym typeface="Source Sans Pro Light"/>
            </a:endParaRPr>
          </a:p>
          <a:p>
            <a:pPr indent="-298450" lvl="1" marL="914400" rtl="0" algn="l">
              <a:lnSpc>
                <a:spcPct val="90000"/>
              </a:lnSpc>
              <a:spcBef>
                <a:spcPts val="0"/>
              </a:spcBef>
              <a:spcAft>
                <a:spcPts val="0"/>
              </a:spcAft>
              <a:buClr>
                <a:srgbClr val="757070"/>
              </a:buClr>
              <a:buSzPts val="1100"/>
              <a:buChar char="•"/>
            </a:pPr>
            <a:r>
              <a:rPr lang="en">
                <a:solidFill>
                  <a:srgbClr val="757070"/>
                </a:solidFill>
                <a:latin typeface="Source Sans Pro Light"/>
                <a:ea typeface="Source Sans Pro Light"/>
                <a:cs typeface="Source Sans Pro Light"/>
                <a:sym typeface="Source Sans Pro Light"/>
              </a:rPr>
              <a:t>As a result, their measurements might not be reflective of what we actually will observe in a nearby sample on the opposite side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112c863c48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112c863c48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112c863c4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112c863c4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sz="1050">
                <a:solidFill>
                  <a:srgbClr val="202124"/>
                </a:solidFill>
                <a:highlight>
                  <a:srgbClr val="FFFFFF"/>
                </a:highlight>
                <a:latin typeface="Roboto"/>
                <a:ea typeface="Roboto"/>
                <a:cs typeface="Roboto"/>
                <a:sym typeface="Roboto"/>
              </a:rPr>
              <a:t>The MODIS Snow Cover Daily Global 500m product contains snow cover, snow albedo, fractional snow cover, and quality assessment (QA) data. Snow cover data are based on a snow mapping algorithm that employs a Normalized Difference Snow Index (NDSI) and other criteria tests.” </a:t>
            </a:r>
            <a:r>
              <a:rPr lang="en" sz="1050" u="sng">
                <a:solidFill>
                  <a:schemeClr val="hlink"/>
                </a:solidFill>
                <a:highlight>
                  <a:srgbClr val="FFFFFF"/>
                </a:highlight>
                <a:latin typeface="Roboto"/>
                <a:ea typeface="Roboto"/>
                <a:cs typeface="Roboto"/>
                <a:sym typeface="Roboto"/>
                <a:hlinkClick r:id="rId2"/>
              </a:rPr>
              <a:t>https://developers.google.com/earth-engine/datasets/catalog/MODIS_006_MYD10A1?hl=en#description</a:t>
            </a:r>
            <a:br>
              <a:rPr lang="en" sz="1050">
                <a:solidFill>
                  <a:srgbClr val="202124"/>
                </a:solidFill>
                <a:highlight>
                  <a:srgbClr val="FFFFFF"/>
                </a:highlight>
                <a:latin typeface="Roboto"/>
                <a:ea typeface="Roboto"/>
                <a:cs typeface="Roboto"/>
                <a:sym typeface="Roboto"/>
              </a:rPr>
            </a:br>
            <a:br>
              <a:rPr lang="en" sz="1050">
                <a:solidFill>
                  <a:srgbClr val="202124"/>
                </a:solidFill>
                <a:highlight>
                  <a:srgbClr val="FFFFFF"/>
                </a:highlight>
                <a:latin typeface="Roboto"/>
                <a:ea typeface="Roboto"/>
                <a:cs typeface="Roboto"/>
                <a:sym typeface="Roboto"/>
              </a:rPr>
            </a:b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11630d476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11630d476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Mal:</a:t>
            </a:r>
            <a:br>
              <a:rPr lang="en"/>
            </a:br>
            <a:br>
              <a:rPr lang="en"/>
            </a:br>
            <a:r>
              <a:rPr lang="en"/>
              <a:t>Our data essentially comes in two forms, tabular and imagery. </a:t>
            </a:r>
            <a:br>
              <a:rPr lang="en"/>
            </a:br>
            <a:br>
              <a:rPr lang="en"/>
            </a:br>
            <a:r>
              <a:rPr lang="en"/>
              <a:t>We will build the training dataframe starting from the training labels. Tabular data such as wind speeds, nearby location SWE measurements, or </a:t>
            </a:r>
            <a:r>
              <a:rPr lang="en"/>
              <a:t>precipitation</a:t>
            </a:r>
            <a:r>
              <a:rPr lang="en"/>
              <a:t> will be added row wise by location and date.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Imagery will be downloaded locally, and the paths to those images will be added as another column to the training dataframe.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model will be built in two “stages” on a Pytorch Lightning Backbone. The first stage of the model will be image modeling, using an </a:t>
            </a:r>
            <a:r>
              <a:rPr lang="en"/>
              <a:t>architecture</a:t>
            </a:r>
            <a:r>
              <a:rPr lang="en"/>
              <a:t> such as EfficientNet. There will be one model for each image source.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Rather than having a classification head, we will use feature extraction to pull all of the parameters from the final layer of the model. The features will be concatenated together, along with the tabular data, and fed into the linear fully connected layers that output a prediction.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11630d4769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11630d4769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 had our first set of image data (MODIS), a very basic first pass model was fit to establish a baseline.</a:t>
            </a:r>
            <a:br>
              <a:rPr lang="en"/>
            </a:br>
            <a:br>
              <a:rPr lang="en"/>
            </a:br>
            <a:r>
              <a:rPr lang="en"/>
              <a:t>In order to speed </a:t>
            </a:r>
            <a:r>
              <a:rPr lang="en"/>
              <a:t>production</a:t>
            </a:r>
            <a:r>
              <a:rPr lang="en"/>
              <a:t> and testing, the sample was limited to only the Sierra Nevadas. Likewise, EfficientNet B1 Pruned was chosen for its light weight and speed of training. No transformations were used outside of resizing and Normalization of the images.</a:t>
            </a:r>
            <a:br>
              <a:rPr lang="en"/>
            </a:br>
            <a:br>
              <a:rPr lang="en"/>
            </a:br>
            <a:r>
              <a:rPr lang="en"/>
              <a:t>The training set was stratified by the SWE, and 5 K-folds were used to give a clearer picture of our model performance. Essentially this takes all the training data, cuts it up into 5 separate training/validation splits, and fits a separate model to each split (while attempting to keep the proportion of high/low SWEs the same in each split)</a:t>
            </a:r>
            <a:br>
              <a:rPr lang="en"/>
            </a:br>
            <a:br>
              <a:rPr lang="en"/>
            </a:br>
            <a:r>
              <a:rPr lang="en"/>
              <a:t>This first pass model achieved a Root Mean Squared Error range of about 16 to 16.8.</a:t>
            </a:r>
            <a:br>
              <a:rPr lang="en"/>
            </a:br>
            <a:br>
              <a:rPr lang="en"/>
            </a:br>
            <a:r>
              <a:rPr lang="en"/>
              <a:t>The standard deviation of the SWE variable provides a good measuring stick, as this is the RMSE we would expect if we just guessed the Mean SWE value for every prediction. Getting lower than that means you are doing better than a blind guess. The standard deviation of the SWE variable is around 19.8</a:t>
            </a:r>
            <a:br>
              <a:rPr lang="en"/>
            </a:br>
            <a:br>
              <a:rPr lang="en"/>
            </a:br>
            <a:r>
              <a:rPr lang="en"/>
              <a:t>We have improved over this metric, but we still have a long way to go to beat the competition best with an RMSE of about 3.5</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0fe1b4e0b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0fe1b4e0b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112c44002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112c44002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0fe1b4e0b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0fe1b4e0b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1357833e7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1357833e7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0fe1b4e0b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0fe1b4e0b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112c44002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112c44002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0fe1b4e0b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0fe1b4e0b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112c863c48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112c863c48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119b8ff080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119b8ff08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132d5b5e7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132d5b5e7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ddf05b32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0ddf05b32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sources: </a:t>
            </a:r>
            <a:endParaRPr/>
          </a:p>
          <a:p>
            <a:pPr indent="0" lvl="0" marL="0" rtl="0" algn="l">
              <a:spcBef>
                <a:spcPts val="0"/>
              </a:spcBef>
              <a:spcAft>
                <a:spcPts val="0"/>
              </a:spcAft>
              <a:buNone/>
            </a:pPr>
            <a:r>
              <a:rPr lang="en" u="sng">
                <a:solidFill>
                  <a:schemeClr val="hlink"/>
                </a:solidFill>
                <a:hlinkClick r:id="rId2"/>
              </a:rPr>
              <a:t>https://www.nrcs.usda.gov/wps/portal/wcc/home/aboutUs/monitoringPrograms/automatedSnowMonitoring/</a:t>
            </a:r>
            <a:endParaRPr/>
          </a:p>
          <a:p>
            <a:pPr indent="0" lvl="0" marL="0" rtl="0" algn="l">
              <a:spcBef>
                <a:spcPts val="0"/>
              </a:spcBef>
              <a:spcAft>
                <a:spcPts val="0"/>
              </a:spcAft>
              <a:buNone/>
            </a:pPr>
            <a:r>
              <a:rPr lang="en" u="sng">
                <a:solidFill>
                  <a:schemeClr val="hlink"/>
                </a:solidFill>
                <a:hlinkClick r:id="rId3"/>
              </a:rPr>
              <a:t>https://commons.wikimedia.org/wiki/File:Sentinel_2-IMG_5873-white_(crop).jpg</a:t>
            </a:r>
            <a:r>
              <a:rPr lang="en"/>
              <a:t> By Rama, CC BY-SA 2.0 fr</a:t>
            </a:r>
            <a:endParaRPr/>
          </a:p>
          <a:p>
            <a:pPr indent="0" lvl="0" marL="0" rtl="0" algn="l">
              <a:spcBef>
                <a:spcPts val="0"/>
              </a:spcBef>
              <a:spcAft>
                <a:spcPts val="0"/>
              </a:spcAft>
              <a:buNone/>
            </a:pPr>
            <a:r>
              <a:rPr lang="en" u="sng">
                <a:solidFill>
                  <a:schemeClr val="hlink"/>
                </a:solidFill>
                <a:hlinkClick r:id="rId4"/>
              </a:rPr>
              <a:t>https://landsat.gsfc.nasa.gov/satellites/landsat-8/</a:t>
            </a:r>
            <a:r>
              <a:rPr lang="en"/>
              <a:t> USGS/NASA Landsat</a:t>
            </a:r>
            <a:endParaRPr/>
          </a:p>
          <a:p>
            <a:pPr indent="0" lvl="0" marL="0" rtl="0" algn="l">
              <a:spcBef>
                <a:spcPts val="0"/>
              </a:spcBef>
              <a:spcAft>
                <a:spcPts val="0"/>
              </a:spcAft>
              <a:buNone/>
            </a:pPr>
            <a:r>
              <a:rPr lang="en"/>
              <a:t>Reference for data source descriptions: </a:t>
            </a:r>
            <a:r>
              <a:rPr lang="en" u="sng">
                <a:solidFill>
                  <a:schemeClr val="hlink"/>
                </a:solidFill>
                <a:hlinkClick r:id="rId5"/>
              </a:rPr>
              <a:t>https://www.drivendata.org/competitions/86/competition-reclamation-snow-water-dev/page/417/#features</a:t>
            </a: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32d5b5e7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132d5b5e7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357833e79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1357833e79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https://developers.google.com/earth-engine/datasets/catalog/COPERNICUS_S1_GRD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1357833e79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1357833e79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sources https://gisgeography.com/sentinel-2-bands-combinations/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132d5b5e7d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132d5b5e7d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31553"/>
            <a:ext cx="7766100" cy="862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rgbClr val="C28220"/>
              </a:buClr>
              <a:buSzPts val="2800"/>
              <a:buFont typeface="Georgia"/>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2" name="Google Shape;52;p13"/>
          <p:cNvSpPr txBox="1"/>
          <p:nvPr>
            <p:ph idx="1" type="body"/>
          </p:nvPr>
        </p:nvSpPr>
        <p:spPr>
          <a:xfrm>
            <a:off x="457200" y="1512694"/>
            <a:ext cx="7740600" cy="2467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rgbClr val="2D637F"/>
              </a:buClr>
              <a:buSzPts val="1800"/>
              <a:buChar char="●"/>
              <a:defRPr/>
            </a:lvl1pPr>
            <a:lvl2pPr indent="-342900" lvl="1" marL="914400" rtl="0" algn="l">
              <a:spcBef>
                <a:spcPts val="1600"/>
              </a:spcBef>
              <a:spcAft>
                <a:spcPts val="0"/>
              </a:spcAft>
              <a:buClr>
                <a:srgbClr val="2D637F"/>
              </a:buClr>
              <a:buSzPts val="1800"/>
              <a:buChar char="○"/>
              <a:defRPr/>
            </a:lvl2pPr>
            <a:lvl3pPr indent="-342900" lvl="2" marL="1371600" rtl="0" algn="l">
              <a:spcBef>
                <a:spcPts val="1600"/>
              </a:spcBef>
              <a:spcAft>
                <a:spcPts val="0"/>
              </a:spcAft>
              <a:buClr>
                <a:srgbClr val="2D637F"/>
              </a:buClr>
              <a:buSzPts val="1800"/>
              <a:buChar char="■"/>
              <a:defRPr/>
            </a:lvl3pPr>
            <a:lvl4pPr indent="-342900" lvl="3" marL="1828800" rtl="0" algn="l">
              <a:spcBef>
                <a:spcPts val="1600"/>
              </a:spcBef>
              <a:spcAft>
                <a:spcPts val="0"/>
              </a:spcAft>
              <a:buClr>
                <a:srgbClr val="2D637F"/>
              </a:buClr>
              <a:buSzPts val="1800"/>
              <a:buChar char="●"/>
              <a:defRPr/>
            </a:lvl4pPr>
            <a:lvl5pPr indent="-342900" lvl="4" marL="2286000" rtl="0" algn="l">
              <a:spcBef>
                <a:spcPts val="1600"/>
              </a:spcBef>
              <a:spcAft>
                <a:spcPts val="0"/>
              </a:spcAft>
              <a:buClr>
                <a:srgbClr val="2D637F"/>
              </a:buClr>
              <a:buSzPts val="1800"/>
              <a:buChar char="○"/>
              <a:defRPr/>
            </a:lvl5pPr>
            <a:lvl6pPr indent="-342900" lvl="5" marL="2743200" rtl="0" algn="l">
              <a:spcBef>
                <a:spcPts val="1600"/>
              </a:spcBef>
              <a:spcAft>
                <a:spcPts val="0"/>
              </a:spcAft>
              <a:buClr>
                <a:schemeClr val="dk1"/>
              </a:buClr>
              <a:buSzPts val="1800"/>
              <a:buChar char="■"/>
              <a:defRPr/>
            </a:lvl6pPr>
            <a:lvl7pPr indent="-342900" lvl="6" marL="3200400" rtl="0" algn="l">
              <a:spcBef>
                <a:spcPts val="1600"/>
              </a:spcBef>
              <a:spcAft>
                <a:spcPts val="0"/>
              </a:spcAft>
              <a:buClr>
                <a:schemeClr val="dk1"/>
              </a:buClr>
              <a:buSzPts val="1800"/>
              <a:buChar char="●"/>
              <a:defRPr/>
            </a:lvl7pPr>
            <a:lvl8pPr indent="-342900" lvl="7" marL="3657600" rtl="0" algn="l">
              <a:spcBef>
                <a:spcPts val="1600"/>
              </a:spcBef>
              <a:spcAft>
                <a:spcPts val="0"/>
              </a:spcAft>
              <a:buClr>
                <a:schemeClr val="dk1"/>
              </a:buClr>
              <a:buSzPts val="1800"/>
              <a:buChar char="○"/>
              <a:defRPr/>
            </a:lvl8pPr>
            <a:lvl9pPr indent="-342900" lvl="8" marL="4114800" rtl="0" algn="l">
              <a:spcBef>
                <a:spcPts val="1600"/>
              </a:spcBef>
              <a:spcAft>
                <a:spcPts val="1600"/>
              </a:spcAft>
              <a:buClr>
                <a:schemeClr val="dk1"/>
              </a:buClr>
              <a:buSzPts val="1800"/>
              <a:buChar char="■"/>
              <a:defRPr/>
            </a:lvl9pPr>
          </a:lstStyle>
          <a:p/>
        </p:txBody>
      </p:sp>
      <p:sp>
        <p:nvSpPr>
          <p:cNvPr id="53" name="Google Shape;53;p13"/>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4" name="Shape 54"/>
        <p:cNvGrpSpPr/>
        <p:nvPr/>
      </p:nvGrpSpPr>
      <p:grpSpPr>
        <a:xfrm>
          <a:off x="0" y="0"/>
          <a:ext cx="0" cy="0"/>
          <a:chOff x="0" y="0"/>
          <a:chExt cx="0" cy="0"/>
        </a:xfrm>
      </p:grpSpPr>
      <p:sp>
        <p:nvSpPr>
          <p:cNvPr id="55" name="Google Shape;55;p14"/>
          <p:cNvSpPr txBox="1"/>
          <p:nvPr>
            <p:ph type="title"/>
          </p:nvPr>
        </p:nvSpPr>
        <p:spPr>
          <a:xfrm>
            <a:off x="457201" y="211322"/>
            <a:ext cx="74643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rgbClr val="C28220"/>
              </a:buClr>
              <a:buSzPts val="3000"/>
              <a:buFont typeface="Georgia"/>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 name="Google Shape;56;p14"/>
          <p:cNvSpPr txBox="1"/>
          <p:nvPr>
            <p:ph idx="1" type="body"/>
          </p:nvPr>
        </p:nvSpPr>
        <p:spPr>
          <a:xfrm>
            <a:off x="457201" y="1378333"/>
            <a:ext cx="3717900" cy="2783400"/>
          </a:xfrm>
          <a:prstGeom prst="rect">
            <a:avLst/>
          </a:prstGeom>
          <a:noFill/>
          <a:ln>
            <a:noFill/>
          </a:ln>
        </p:spPr>
        <p:txBody>
          <a:bodyPr anchorCtr="0" anchor="t" bIns="45700" lIns="91425" spcFirstLastPara="1" rIns="91425" wrap="square" tIns="45700">
            <a:noAutofit/>
          </a:bodyPr>
          <a:lstStyle>
            <a:lvl1pPr indent="-317500" lvl="0" marL="457200" rtl="0" algn="l">
              <a:spcBef>
                <a:spcPts val="440"/>
              </a:spcBef>
              <a:spcAft>
                <a:spcPts val="0"/>
              </a:spcAft>
              <a:buClr>
                <a:srgbClr val="2D637F"/>
              </a:buClr>
              <a:buSzPts val="1400"/>
              <a:buChar char="●"/>
              <a:defRPr sz="1400"/>
            </a:lvl1pPr>
            <a:lvl2pPr indent="-317500" lvl="1" marL="914400" rtl="0" algn="l">
              <a:spcBef>
                <a:spcPts val="1600"/>
              </a:spcBef>
              <a:spcAft>
                <a:spcPts val="0"/>
              </a:spcAft>
              <a:buClr>
                <a:srgbClr val="2D637F"/>
              </a:buClr>
              <a:buSzPts val="1400"/>
              <a:buChar char="○"/>
              <a:defRPr sz="1400"/>
            </a:lvl2pPr>
            <a:lvl3pPr indent="-317500" lvl="2" marL="1371600" rtl="0" algn="l">
              <a:spcBef>
                <a:spcPts val="1600"/>
              </a:spcBef>
              <a:spcAft>
                <a:spcPts val="0"/>
              </a:spcAft>
              <a:buClr>
                <a:srgbClr val="2D637F"/>
              </a:buClr>
              <a:buSzPts val="1400"/>
              <a:buChar char="■"/>
              <a:defRPr sz="1400"/>
            </a:lvl3pPr>
            <a:lvl4pPr indent="-317500" lvl="3" marL="1828800" rtl="0" algn="l">
              <a:spcBef>
                <a:spcPts val="1600"/>
              </a:spcBef>
              <a:spcAft>
                <a:spcPts val="0"/>
              </a:spcAft>
              <a:buClr>
                <a:srgbClr val="2D637F"/>
              </a:buClr>
              <a:buSzPts val="1400"/>
              <a:buChar char="●"/>
              <a:defRPr sz="1400"/>
            </a:lvl4pPr>
            <a:lvl5pPr indent="-317500" lvl="4" marL="2286000" rtl="0" algn="l">
              <a:spcBef>
                <a:spcPts val="1600"/>
              </a:spcBef>
              <a:spcAft>
                <a:spcPts val="0"/>
              </a:spcAft>
              <a:buClr>
                <a:srgbClr val="2D637F"/>
              </a:buClr>
              <a:buSzPts val="1400"/>
              <a:buChar char="○"/>
              <a:defRPr/>
            </a:lvl5pPr>
            <a:lvl6pPr indent="-317500" lvl="5" marL="2743200" rtl="0" algn="l">
              <a:spcBef>
                <a:spcPts val="1600"/>
              </a:spcBef>
              <a:spcAft>
                <a:spcPts val="0"/>
              </a:spcAft>
              <a:buClr>
                <a:schemeClr val="dk1"/>
              </a:buClr>
              <a:buSzPts val="1400"/>
              <a:buChar char="■"/>
              <a:defRPr sz="1400"/>
            </a:lvl6pPr>
            <a:lvl7pPr indent="-317500" lvl="6" marL="3200400" rtl="0" algn="l">
              <a:spcBef>
                <a:spcPts val="1600"/>
              </a:spcBef>
              <a:spcAft>
                <a:spcPts val="0"/>
              </a:spcAft>
              <a:buClr>
                <a:schemeClr val="dk1"/>
              </a:buClr>
              <a:buSzPts val="1400"/>
              <a:buChar char="●"/>
              <a:defRPr sz="1400"/>
            </a:lvl7pPr>
            <a:lvl8pPr indent="-317500" lvl="7" marL="3657600" rtl="0" algn="l">
              <a:spcBef>
                <a:spcPts val="1600"/>
              </a:spcBef>
              <a:spcAft>
                <a:spcPts val="0"/>
              </a:spcAft>
              <a:buClr>
                <a:schemeClr val="dk1"/>
              </a:buClr>
              <a:buSzPts val="1400"/>
              <a:buChar char="○"/>
              <a:defRPr sz="1400"/>
            </a:lvl8pPr>
            <a:lvl9pPr indent="-317500" lvl="8" marL="4114800" rtl="0" algn="l">
              <a:spcBef>
                <a:spcPts val="1600"/>
              </a:spcBef>
              <a:spcAft>
                <a:spcPts val="1600"/>
              </a:spcAft>
              <a:buClr>
                <a:schemeClr val="dk1"/>
              </a:buClr>
              <a:buSzPts val="1400"/>
              <a:buChar char="■"/>
              <a:defRPr sz="1400"/>
            </a:lvl9pPr>
          </a:lstStyle>
          <a:p/>
        </p:txBody>
      </p:sp>
      <p:sp>
        <p:nvSpPr>
          <p:cNvPr id="57" name="Google Shape;57;p14"/>
          <p:cNvSpPr txBox="1"/>
          <p:nvPr>
            <p:ph idx="2" type="body"/>
          </p:nvPr>
        </p:nvSpPr>
        <p:spPr>
          <a:xfrm>
            <a:off x="4175125" y="1378333"/>
            <a:ext cx="3746400" cy="2783400"/>
          </a:xfrm>
          <a:prstGeom prst="rect">
            <a:avLst/>
          </a:prstGeom>
          <a:noFill/>
          <a:ln>
            <a:noFill/>
          </a:ln>
        </p:spPr>
        <p:txBody>
          <a:bodyPr anchorCtr="0" anchor="t" bIns="45700" lIns="91425" spcFirstLastPara="1" rIns="91425" wrap="square" tIns="45700">
            <a:noAutofit/>
          </a:bodyPr>
          <a:lstStyle>
            <a:lvl1pPr indent="-317500" lvl="0" marL="457200" rtl="0" algn="l">
              <a:spcBef>
                <a:spcPts val="440"/>
              </a:spcBef>
              <a:spcAft>
                <a:spcPts val="0"/>
              </a:spcAft>
              <a:buClr>
                <a:srgbClr val="2D637F"/>
              </a:buClr>
              <a:buSzPts val="1400"/>
              <a:buChar char="●"/>
              <a:defRPr sz="1400">
                <a:solidFill>
                  <a:srgbClr val="2D637F"/>
                </a:solidFill>
              </a:defRPr>
            </a:lvl1pPr>
            <a:lvl2pPr indent="-317500" lvl="1" marL="914400" rtl="0" algn="l">
              <a:spcBef>
                <a:spcPts val="1600"/>
              </a:spcBef>
              <a:spcAft>
                <a:spcPts val="0"/>
              </a:spcAft>
              <a:buClr>
                <a:srgbClr val="2D637F"/>
              </a:buClr>
              <a:buSzPts val="1400"/>
              <a:buChar char="○"/>
              <a:defRPr sz="1400">
                <a:solidFill>
                  <a:srgbClr val="2D637F"/>
                </a:solidFill>
              </a:defRPr>
            </a:lvl2pPr>
            <a:lvl3pPr indent="-317500" lvl="2" marL="1371600" rtl="0" algn="l">
              <a:spcBef>
                <a:spcPts val="1600"/>
              </a:spcBef>
              <a:spcAft>
                <a:spcPts val="0"/>
              </a:spcAft>
              <a:buClr>
                <a:srgbClr val="2D637F"/>
              </a:buClr>
              <a:buSzPts val="1400"/>
              <a:buChar char="■"/>
              <a:defRPr sz="1400">
                <a:solidFill>
                  <a:srgbClr val="2D637F"/>
                </a:solidFill>
              </a:defRPr>
            </a:lvl3pPr>
            <a:lvl4pPr indent="-317500" lvl="3" marL="1828800" rtl="0" algn="l">
              <a:spcBef>
                <a:spcPts val="1600"/>
              </a:spcBef>
              <a:spcAft>
                <a:spcPts val="0"/>
              </a:spcAft>
              <a:buClr>
                <a:srgbClr val="2D637F"/>
              </a:buClr>
              <a:buSzPts val="1400"/>
              <a:buChar char="●"/>
              <a:defRPr sz="1400">
                <a:solidFill>
                  <a:srgbClr val="2D637F"/>
                </a:solidFill>
              </a:defRPr>
            </a:lvl4pPr>
            <a:lvl5pPr indent="-317500" lvl="4" marL="2286000" rtl="0" algn="l">
              <a:spcBef>
                <a:spcPts val="1600"/>
              </a:spcBef>
              <a:spcAft>
                <a:spcPts val="0"/>
              </a:spcAft>
              <a:buClr>
                <a:srgbClr val="2D637F"/>
              </a:buClr>
              <a:buSzPts val="1400"/>
              <a:buChar char="○"/>
              <a:defRPr>
                <a:solidFill>
                  <a:srgbClr val="2D637F"/>
                </a:solidFill>
              </a:defRPr>
            </a:lvl5pPr>
            <a:lvl6pPr indent="-317500" lvl="5" marL="2743200" rtl="0" algn="l">
              <a:spcBef>
                <a:spcPts val="1600"/>
              </a:spcBef>
              <a:spcAft>
                <a:spcPts val="0"/>
              </a:spcAft>
              <a:buClr>
                <a:schemeClr val="dk1"/>
              </a:buClr>
              <a:buSzPts val="1400"/>
              <a:buChar char="■"/>
              <a:defRPr sz="1400"/>
            </a:lvl6pPr>
            <a:lvl7pPr indent="-317500" lvl="6" marL="3200400" rtl="0" algn="l">
              <a:spcBef>
                <a:spcPts val="1600"/>
              </a:spcBef>
              <a:spcAft>
                <a:spcPts val="0"/>
              </a:spcAft>
              <a:buClr>
                <a:schemeClr val="dk1"/>
              </a:buClr>
              <a:buSzPts val="1400"/>
              <a:buChar char="●"/>
              <a:defRPr sz="1400"/>
            </a:lvl7pPr>
            <a:lvl8pPr indent="-317500" lvl="7" marL="3657600" rtl="0" algn="l">
              <a:spcBef>
                <a:spcPts val="1600"/>
              </a:spcBef>
              <a:spcAft>
                <a:spcPts val="0"/>
              </a:spcAft>
              <a:buClr>
                <a:schemeClr val="dk1"/>
              </a:buClr>
              <a:buSzPts val="1400"/>
              <a:buChar char="○"/>
              <a:defRPr sz="1400"/>
            </a:lvl8pPr>
            <a:lvl9pPr indent="-317500" lvl="8" marL="4114800" rtl="0" algn="l">
              <a:spcBef>
                <a:spcPts val="1600"/>
              </a:spcBef>
              <a:spcAft>
                <a:spcPts val="1600"/>
              </a:spcAft>
              <a:buClr>
                <a:schemeClr val="dk1"/>
              </a:buClr>
              <a:buSzPts val="1400"/>
              <a:buChar char="■"/>
              <a:defRPr sz="1400"/>
            </a:lvl9pPr>
          </a:lstStyle>
          <a:p/>
        </p:txBody>
      </p:sp>
      <p:sp>
        <p:nvSpPr>
          <p:cNvPr id="58" name="Google Shape;58;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66" name="Shape 66"/>
        <p:cNvGrpSpPr/>
        <p:nvPr/>
      </p:nvGrpSpPr>
      <p:grpSpPr>
        <a:xfrm>
          <a:off x="0" y="0"/>
          <a:ext cx="0" cy="0"/>
          <a:chOff x="0" y="0"/>
          <a:chExt cx="0" cy="0"/>
        </a:xfrm>
      </p:grpSpPr>
      <p:sp>
        <p:nvSpPr>
          <p:cNvPr id="67" name="Google Shape;67;p16"/>
          <p:cNvSpPr/>
          <p:nvPr>
            <p:ph idx="2" type="pic"/>
          </p:nvPr>
        </p:nvSpPr>
        <p:spPr>
          <a:xfrm>
            <a:off x="344043" y="308610"/>
            <a:ext cx="8455914" cy="4526280"/>
          </a:xfrm>
          <a:prstGeom prst="rect">
            <a:avLst/>
          </a:prstGeom>
          <a:solidFill>
            <a:schemeClr val="accent1"/>
          </a:solidFill>
          <a:ln>
            <a:noFill/>
          </a:ln>
        </p:spPr>
      </p:sp>
      <p:sp>
        <p:nvSpPr>
          <p:cNvPr id="68" name="Google Shape;68;p16"/>
          <p:cNvSpPr txBox="1"/>
          <p:nvPr>
            <p:ph type="ctrTitle"/>
          </p:nvPr>
        </p:nvSpPr>
        <p:spPr>
          <a:xfrm>
            <a:off x="344043" y="2427370"/>
            <a:ext cx="3862197" cy="1086289"/>
          </a:xfrm>
          <a:prstGeom prst="rect">
            <a:avLst/>
          </a:prstGeom>
          <a:solidFill>
            <a:schemeClr val="lt1">
              <a:alpha val="80000"/>
            </a:schemeClr>
          </a:solidFill>
          <a:ln>
            <a:noFill/>
          </a:ln>
        </p:spPr>
        <p:txBody>
          <a:bodyPr anchorCtr="0" anchor="b" bIns="102875" lIns="377175" spcFirstLastPara="1" rIns="68575" wrap="square" tIns="34275">
            <a:normAutofit/>
          </a:bodyPr>
          <a:lstStyle>
            <a:lvl1pPr lvl="0" algn="l">
              <a:lnSpc>
                <a:spcPct val="90000"/>
              </a:lnSpc>
              <a:spcBef>
                <a:spcPts val="0"/>
              </a:spcBef>
              <a:spcAft>
                <a:spcPts val="0"/>
              </a:spcAft>
              <a:buClr>
                <a:srgbClr val="757070"/>
              </a:buClr>
              <a:buSzPts val="2700"/>
              <a:buFont typeface="Bodoni"/>
              <a:buNone/>
              <a:defRPr sz="2700">
                <a:solidFill>
                  <a:srgbClr val="75707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6"/>
          <p:cNvSpPr txBox="1"/>
          <p:nvPr>
            <p:ph idx="1" type="subTitle"/>
          </p:nvPr>
        </p:nvSpPr>
        <p:spPr>
          <a:xfrm>
            <a:off x="344043" y="3513659"/>
            <a:ext cx="3862197" cy="393596"/>
          </a:xfrm>
          <a:prstGeom prst="rect">
            <a:avLst/>
          </a:prstGeom>
          <a:solidFill>
            <a:schemeClr val="lt1">
              <a:alpha val="80000"/>
            </a:schemeClr>
          </a:solidFill>
          <a:ln>
            <a:noFill/>
          </a:ln>
        </p:spPr>
        <p:txBody>
          <a:bodyPr anchorCtr="0" anchor="t" bIns="34275" lIns="377175" spcFirstLastPara="1" rIns="68575" wrap="square" tIns="34275">
            <a:normAutofit/>
          </a:bodyPr>
          <a:lstStyle>
            <a:lvl1pPr lvl="0" algn="l">
              <a:lnSpc>
                <a:spcPct val="90000"/>
              </a:lnSpc>
              <a:spcBef>
                <a:spcPts val="800"/>
              </a:spcBef>
              <a:spcAft>
                <a:spcPts val="0"/>
              </a:spcAft>
              <a:buClr>
                <a:srgbClr val="757070"/>
              </a:buClr>
              <a:buSzPts val="1100"/>
              <a:buNone/>
              <a:defRPr sz="1100">
                <a:solidFill>
                  <a:srgbClr val="757070"/>
                </a:solidFill>
              </a:defRPr>
            </a:lvl1pPr>
            <a:lvl2pPr lvl="1" algn="ctr">
              <a:lnSpc>
                <a:spcPct val="90000"/>
              </a:lnSpc>
              <a:spcBef>
                <a:spcPts val="400"/>
              </a:spcBef>
              <a:spcAft>
                <a:spcPts val="0"/>
              </a:spcAft>
              <a:buClr>
                <a:srgbClr val="3F3F3F"/>
              </a:buClr>
              <a:buSzPts val="1500"/>
              <a:buNone/>
              <a:defRPr sz="1500"/>
            </a:lvl2pPr>
            <a:lvl3pPr lvl="2" algn="ctr">
              <a:lnSpc>
                <a:spcPct val="90000"/>
              </a:lnSpc>
              <a:spcBef>
                <a:spcPts val="400"/>
              </a:spcBef>
              <a:spcAft>
                <a:spcPts val="0"/>
              </a:spcAft>
              <a:buClr>
                <a:srgbClr val="3F3F3F"/>
              </a:buClr>
              <a:buSzPts val="1400"/>
              <a:buNone/>
              <a:defRPr sz="1400"/>
            </a:lvl3pPr>
            <a:lvl4pPr lvl="3" algn="ctr">
              <a:lnSpc>
                <a:spcPct val="90000"/>
              </a:lnSpc>
              <a:spcBef>
                <a:spcPts val="400"/>
              </a:spcBef>
              <a:spcAft>
                <a:spcPts val="0"/>
              </a:spcAft>
              <a:buClr>
                <a:srgbClr val="3F3F3F"/>
              </a:buClr>
              <a:buSzPts val="1200"/>
              <a:buNone/>
              <a:defRPr sz="1200"/>
            </a:lvl4pPr>
            <a:lvl5pPr lvl="4" algn="ctr">
              <a:lnSpc>
                <a:spcPct val="90000"/>
              </a:lnSpc>
              <a:spcBef>
                <a:spcPts val="400"/>
              </a:spcBef>
              <a:spcAft>
                <a:spcPts val="0"/>
              </a:spcAft>
              <a:buClr>
                <a:srgbClr val="3F3F3F"/>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 name="Shape 70"/>
        <p:cNvGrpSpPr/>
        <p:nvPr/>
      </p:nvGrpSpPr>
      <p:grpSpPr>
        <a:xfrm>
          <a:off x="0" y="0"/>
          <a:ext cx="0" cy="0"/>
          <a:chOff x="0" y="0"/>
          <a:chExt cx="0" cy="0"/>
        </a:xfrm>
      </p:grpSpPr>
      <p:sp>
        <p:nvSpPr>
          <p:cNvPr id="71" name="Google Shape;71;p17"/>
          <p:cNvSpPr txBox="1"/>
          <p:nvPr>
            <p:ph type="title"/>
          </p:nvPr>
        </p:nvSpPr>
        <p:spPr>
          <a:xfrm>
            <a:off x="342900" y="285750"/>
            <a:ext cx="84582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757070"/>
              </a:buClr>
              <a:buSzPts val="2700"/>
              <a:buFont typeface="Bodoni"/>
              <a:buNone/>
              <a:defRPr sz="2700">
                <a:solidFill>
                  <a:srgbClr val="75707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800"/>
              </a:spcBef>
              <a:spcAft>
                <a:spcPts val="0"/>
              </a:spcAft>
              <a:buClr>
                <a:srgbClr val="757070"/>
              </a:buClr>
              <a:buSzPts val="1100"/>
              <a:buChar char="•"/>
              <a:defRPr>
                <a:solidFill>
                  <a:srgbClr val="757070"/>
                </a:solidFill>
              </a:defRPr>
            </a:lvl1pPr>
            <a:lvl2pPr indent="-298450" lvl="1" marL="914400" algn="l">
              <a:lnSpc>
                <a:spcPct val="90000"/>
              </a:lnSpc>
              <a:spcBef>
                <a:spcPts val="400"/>
              </a:spcBef>
              <a:spcAft>
                <a:spcPts val="0"/>
              </a:spcAft>
              <a:buClr>
                <a:srgbClr val="757070"/>
              </a:buClr>
              <a:buSzPts val="1100"/>
              <a:buChar char="•"/>
              <a:defRPr>
                <a:solidFill>
                  <a:srgbClr val="757070"/>
                </a:solidFill>
              </a:defRPr>
            </a:lvl2pPr>
            <a:lvl3pPr indent="-298450" lvl="2" marL="1371600" algn="l">
              <a:lnSpc>
                <a:spcPct val="90000"/>
              </a:lnSpc>
              <a:spcBef>
                <a:spcPts val="400"/>
              </a:spcBef>
              <a:spcAft>
                <a:spcPts val="0"/>
              </a:spcAft>
              <a:buClr>
                <a:srgbClr val="757070"/>
              </a:buClr>
              <a:buSzPts val="1100"/>
              <a:buChar char="•"/>
              <a:defRPr>
                <a:solidFill>
                  <a:srgbClr val="757070"/>
                </a:solidFill>
              </a:defRPr>
            </a:lvl3pPr>
            <a:lvl4pPr indent="-298450" lvl="3" marL="1828800" algn="l">
              <a:lnSpc>
                <a:spcPct val="90000"/>
              </a:lnSpc>
              <a:spcBef>
                <a:spcPts val="400"/>
              </a:spcBef>
              <a:spcAft>
                <a:spcPts val="0"/>
              </a:spcAft>
              <a:buClr>
                <a:srgbClr val="757070"/>
              </a:buClr>
              <a:buSzPts val="1100"/>
              <a:buChar char="•"/>
              <a:defRPr>
                <a:solidFill>
                  <a:srgbClr val="757070"/>
                </a:solidFill>
              </a:defRPr>
            </a:lvl4pPr>
            <a:lvl5pPr indent="-298450" lvl="4" marL="2286000" algn="l">
              <a:lnSpc>
                <a:spcPct val="90000"/>
              </a:lnSpc>
              <a:spcBef>
                <a:spcPts val="400"/>
              </a:spcBef>
              <a:spcAft>
                <a:spcPts val="0"/>
              </a:spcAft>
              <a:buClr>
                <a:srgbClr val="757070"/>
              </a:buClr>
              <a:buSzPts val="1100"/>
              <a:buChar char="•"/>
              <a:defRPr>
                <a:solidFill>
                  <a:srgbClr val="757070"/>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 name="Google Shape;73;p17"/>
          <p:cNvSpPr txBox="1"/>
          <p:nvPr>
            <p:ph idx="10" type="dt"/>
          </p:nvPr>
        </p:nvSpPr>
        <p:spPr>
          <a:xfrm>
            <a:off x="3429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howMasterSp="0">
  <p:cSld name="Agenda">
    <p:spTree>
      <p:nvGrpSpPr>
        <p:cNvPr id="76" name="Shape 76"/>
        <p:cNvGrpSpPr/>
        <p:nvPr/>
      </p:nvGrpSpPr>
      <p:grpSpPr>
        <a:xfrm>
          <a:off x="0" y="0"/>
          <a:ext cx="0" cy="0"/>
          <a:chOff x="0" y="0"/>
          <a:chExt cx="0" cy="0"/>
        </a:xfrm>
      </p:grpSpPr>
      <p:sp>
        <p:nvSpPr>
          <p:cNvPr id="77" name="Google Shape;77;p18"/>
          <p:cNvSpPr/>
          <p:nvPr/>
        </p:nvSpPr>
        <p:spPr>
          <a:xfrm>
            <a:off x="4714875" y="709803"/>
            <a:ext cx="4114800" cy="3723894"/>
          </a:xfrm>
          <a:prstGeom prst="rect">
            <a:avLst/>
          </a:prstGeom>
          <a:solidFill>
            <a:schemeClr val="accent1">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Light"/>
              <a:ea typeface="Source Sans Pro Light"/>
              <a:cs typeface="Source Sans Pro Light"/>
              <a:sym typeface="Source Sans Pro Light"/>
            </a:endParaRPr>
          </a:p>
        </p:txBody>
      </p:sp>
      <p:sp>
        <p:nvSpPr>
          <p:cNvPr id="78" name="Google Shape;78;p18"/>
          <p:cNvSpPr txBox="1"/>
          <p:nvPr>
            <p:ph type="title"/>
          </p:nvPr>
        </p:nvSpPr>
        <p:spPr>
          <a:xfrm>
            <a:off x="342899" y="1577340"/>
            <a:ext cx="2886076"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757070"/>
              </a:buClr>
              <a:buSzPts val="2700"/>
              <a:buFont typeface="Bodoni"/>
              <a:buNone/>
              <a:defRPr sz="2700">
                <a:solidFill>
                  <a:srgbClr val="75707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8"/>
          <p:cNvSpPr/>
          <p:nvPr>
            <p:ph idx="2" type="pic"/>
          </p:nvPr>
        </p:nvSpPr>
        <p:spPr>
          <a:xfrm>
            <a:off x="3523066" y="1200150"/>
            <a:ext cx="2057399" cy="2743200"/>
          </a:xfrm>
          <a:prstGeom prst="rect">
            <a:avLst/>
          </a:prstGeom>
          <a:solidFill>
            <a:schemeClr val="accent1"/>
          </a:solidFill>
          <a:ln>
            <a:noFill/>
          </a:ln>
        </p:spPr>
      </p:sp>
      <p:sp>
        <p:nvSpPr>
          <p:cNvPr id="80" name="Google Shape;80;p18"/>
          <p:cNvSpPr txBox="1"/>
          <p:nvPr>
            <p:ph idx="1" type="body"/>
          </p:nvPr>
        </p:nvSpPr>
        <p:spPr>
          <a:xfrm>
            <a:off x="6234461" y="1419947"/>
            <a:ext cx="2057400" cy="2303608"/>
          </a:xfrm>
          <a:prstGeom prst="rect">
            <a:avLst/>
          </a:prstGeom>
          <a:noFill/>
          <a:ln>
            <a:noFill/>
          </a:ln>
        </p:spPr>
        <p:txBody>
          <a:bodyPr anchorCtr="0" anchor="ctr" bIns="34275" lIns="68575" spcFirstLastPara="1" rIns="68575" wrap="square" tIns="34275">
            <a:normAutofit/>
          </a:bodyPr>
          <a:lstStyle>
            <a:lvl1pPr indent="-317500" lvl="0" marL="457200" algn="l">
              <a:lnSpc>
                <a:spcPct val="100000"/>
              </a:lnSpc>
              <a:spcBef>
                <a:spcPts val="800"/>
              </a:spcBef>
              <a:spcAft>
                <a:spcPts val="0"/>
              </a:spcAft>
              <a:buClr>
                <a:srgbClr val="3F3F3F"/>
              </a:buClr>
              <a:buSzPts val="1400"/>
              <a:buFont typeface="Arial"/>
              <a:buChar char="•"/>
              <a:defRPr sz="1400">
                <a:solidFill>
                  <a:srgbClr val="3F3F3F"/>
                </a:solidFill>
              </a:defRPr>
            </a:lvl1pPr>
            <a:lvl2pPr indent="-323850" lvl="1" marL="914400" algn="l">
              <a:lnSpc>
                <a:spcPct val="100000"/>
              </a:lnSpc>
              <a:spcBef>
                <a:spcPts val="400"/>
              </a:spcBef>
              <a:spcAft>
                <a:spcPts val="0"/>
              </a:spcAft>
              <a:buClr>
                <a:srgbClr val="3F3F3F"/>
              </a:buClr>
              <a:buSzPts val="1500"/>
              <a:buFont typeface="Arial"/>
              <a:buChar char="•"/>
              <a:defRPr sz="1500"/>
            </a:lvl2pPr>
            <a:lvl3pPr indent="-323850" lvl="2" marL="1371600" algn="l">
              <a:lnSpc>
                <a:spcPct val="100000"/>
              </a:lnSpc>
              <a:spcBef>
                <a:spcPts val="400"/>
              </a:spcBef>
              <a:spcAft>
                <a:spcPts val="0"/>
              </a:spcAft>
              <a:buClr>
                <a:srgbClr val="3F3F3F"/>
              </a:buClr>
              <a:buSzPts val="1500"/>
              <a:buFont typeface="Arial"/>
              <a:buChar char="•"/>
              <a:defRPr sz="1500"/>
            </a:lvl3pPr>
            <a:lvl4pPr indent="-323850" lvl="3" marL="1828800" algn="l">
              <a:lnSpc>
                <a:spcPct val="100000"/>
              </a:lnSpc>
              <a:spcBef>
                <a:spcPts val="400"/>
              </a:spcBef>
              <a:spcAft>
                <a:spcPts val="0"/>
              </a:spcAft>
              <a:buClr>
                <a:srgbClr val="3F3F3F"/>
              </a:buClr>
              <a:buSzPts val="1500"/>
              <a:buFont typeface="Arial"/>
              <a:buChar char="•"/>
              <a:defRPr sz="1500"/>
            </a:lvl4pPr>
            <a:lvl5pPr indent="-323850" lvl="4" marL="2286000" algn="l">
              <a:lnSpc>
                <a:spcPct val="100000"/>
              </a:lnSpc>
              <a:spcBef>
                <a:spcPts val="400"/>
              </a:spcBef>
              <a:spcAft>
                <a:spcPts val="0"/>
              </a:spcAft>
              <a:buClr>
                <a:srgbClr val="3F3F3F"/>
              </a:buClr>
              <a:buSzPts val="1500"/>
              <a:buFont typeface="Arial"/>
              <a:buChar char="•"/>
              <a:defRPr sz="15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8"/>
          <p:cNvSpPr txBox="1"/>
          <p:nvPr>
            <p:ph idx="10" type="dt"/>
          </p:nvPr>
        </p:nvSpPr>
        <p:spPr>
          <a:xfrm>
            <a:off x="3429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8"/>
          <p:cNvSpPr/>
          <p:nvPr/>
        </p:nvSpPr>
        <p:spPr>
          <a:xfrm flipH="1" rot="-8052435">
            <a:off x="468546" y="2810363"/>
            <a:ext cx="783354" cy="681408"/>
          </a:xfrm>
          <a:custGeom>
            <a:rect b="b" l="l" r="r" t="t"/>
            <a:pathLst>
              <a:path extrusionOk="0" h="3357396" w="3859699">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rgbClr val="A3D3D1">
              <a:alpha val="8196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ource Sans Pro Light"/>
              <a:ea typeface="Source Sans Pro Light"/>
              <a:cs typeface="Source Sans Pro Light"/>
              <a:sym typeface="Source Sans Pro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howMasterSp="0">
  <p:cSld name="Closing">
    <p:spTree>
      <p:nvGrpSpPr>
        <p:cNvPr id="85" name="Shape 85"/>
        <p:cNvGrpSpPr/>
        <p:nvPr/>
      </p:nvGrpSpPr>
      <p:grpSpPr>
        <a:xfrm>
          <a:off x="0" y="0"/>
          <a:ext cx="0" cy="0"/>
          <a:chOff x="0" y="0"/>
          <a:chExt cx="0" cy="0"/>
        </a:xfrm>
      </p:grpSpPr>
      <p:sp>
        <p:nvSpPr>
          <p:cNvPr id="86" name="Google Shape;86;p19"/>
          <p:cNvSpPr/>
          <p:nvPr>
            <p:ph idx="2" type="pic"/>
          </p:nvPr>
        </p:nvSpPr>
        <p:spPr>
          <a:xfrm>
            <a:off x="344043" y="308610"/>
            <a:ext cx="8455914" cy="4402836"/>
          </a:xfrm>
          <a:prstGeom prst="rect">
            <a:avLst/>
          </a:prstGeom>
          <a:solidFill>
            <a:schemeClr val="accent1"/>
          </a:solidFill>
          <a:ln>
            <a:noFill/>
          </a:ln>
        </p:spPr>
      </p:sp>
      <p:sp>
        <p:nvSpPr>
          <p:cNvPr id="87" name="Google Shape;87;p19"/>
          <p:cNvSpPr txBox="1"/>
          <p:nvPr>
            <p:ph type="ctrTitle"/>
          </p:nvPr>
        </p:nvSpPr>
        <p:spPr>
          <a:xfrm>
            <a:off x="342901" y="2617968"/>
            <a:ext cx="3428999" cy="926536"/>
          </a:xfrm>
          <a:prstGeom prst="rect">
            <a:avLst/>
          </a:prstGeom>
          <a:solidFill>
            <a:schemeClr val="lt1">
              <a:alpha val="80000"/>
            </a:schemeClr>
          </a:solidFill>
          <a:ln>
            <a:noFill/>
          </a:ln>
        </p:spPr>
        <p:txBody>
          <a:bodyPr anchorCtr="0" anchor="b" bIns="102875" lIns="342900" spcFirstLastPara="1" rIns="68575" wrap="square" tIns="34275">
            <a:normAutofit/>
          </a:bodyPr>
          <a:lstStyle>
            <a:lvl1pPr lvl="0" algn="l">
              <a:lnSpc>
                <a:spcPct val="90000"/>
              </a:lnSpc>
              <a:spcBef>
                <a:spcPts val="0"/>
              </a:spcBef>
              <a:spcAft>
                <a:spcPts val="0"/>
              </a:spcAft>
              <a:buClr>
                <a:srgbClr val="3A3838"/>
              </a:buClr>
              <a:buSzPts val="2700"/>
              <a:buFont typeface="Bodoni"/>
              <a:buNone/>
              <a:defRPr sz="2700">
                <a:solidFill>
                  <a:srgbClr val="3A383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8" name="Google Shape;88;p19"/>
          <p:cNvSpPr txBox="1"/>
          <p:nvPr>
            <p:ph idx="1" type="subTitle"/>
          </p:nvPr>
        </p:nvSpPr>
        <p:spPr>
          <a:xfrm>
            <a:off x="342899" y="3544505"/>
            <a:ext cx="3428999" cy="985824"/>
          </a:xfrm>
          <a:prstGeom prst="rect">
            <a:avLst/>
          </a:prstGeom>
          <a:solidFill>
            <a:schemeClr val="lt1">
              <a:alpha val="80000"/>
            </a:schemeClr>
          </a:solidFill>
          <a:ln>
            <a:noFill/>
          </a:ln>
        </p:spPr>
        <p:txBody>
          <a:bodyPr anchorCtr="0" anchor="t" bIns="34275" lIns="377175" spcFirstLastPara="1" rIns="1577325" wrap="square" tIns="34275">
            <a:normAutofit/>
          </a:bodyPr>
          <a:lstStyle>
            <a:lvl1pPr lvl="0" algn="l">
              <a:lnSpc>
                <a:spcPct val="90000"/>
              </a:lnSpc>
              <a:spcBef>
                <a:spcPts val="800"/>
              </a:spcBef>
              <a:spcAft>
                <a:spcPts val="0"/>
              </a:spcAft>
              <a:buClr>
                <a:srgbClr val="3A3838"/>
              </a:buClr>
              <a:buSzPts val="1100"/>
              <a:buNone/>
              <a:defRPr sz="1100">
                <a:solidFill>
                  <a:srgbClr val="3A3838"/>
                </a:solidFill>
              </a:defRPr>
            </a:lvl1pPr>
            <a:lvl2pPr lvl="1" algn="ctr">
              <a:lnSpc>
                <a:spcPct val="90000"/>
              </a:lnSpc>
              <a:spcBef>
                <a:spcPts val="400"/>
              </a:spcBef>
              <a:spcAft>
                <a:spcPts val="0"/>
              </a:spcAft>
              <a:buClr>
                <a:srgbClr val="3F3F3F"/>
              </a:buClr>
              <a:buSzPts val="1500"/>
              <a:buNone/>
              <a:defRPr sz="1500"/>
            </a:lvl2pPr>
            <a:lvl3pPr lvl="2" algn="ctr">
              <a:lnSpc>
                <a:spcPct val="90000"/>
              </a:lnSpc>
              <a:spcBef>
                <a:spcPts val="400"/>
              </a:spcBef>
              <a:spcAft>
                <a:spcPts val="0"/>
              </a:spcAft>
              <a:buClr>
                <a:srgbClr val="3F3F3F"/>
              </a:buClr>
              <a:buSzPts val="1400"/>
              <a:buNone/>
              <a:defRPr sz="1400"/>
            </a:lvl3pPr>
            <a:lvl4pPr lvl="3" algn="ctr">
              <a:lnSpc>
                <a:spcPct val="90000"/>
              </a:lnSpc>
              <a:spcBef>
                <a:spcPts val="400"/>
              </a:spcBef>
              <a:spcAft>
                <a:spcPts val="0"/>
              </a:spcAft>
              <a:buClr>
                <a:srgbClr val="3F3F3F"/>
              </a:buClr>
              <a:buSzPts val="1200"/>
              <a:buNone/>
              <a:defRPr sz="1200"/>
            </a:lvl4pPr>
            <a:lvl5pPr lvl="4" algn="ctr">
              <a:lnSpc>
                <a:spcPct val="90000"/>
              </a:lnSpc>
              <a:spcBef>
                <a:spcPts val="400"/>
              </a:spcBef>
              <a:spcAft>
                <a:spcPts val="0"/>
              </a:spcAft>
              <a:buClr>
                <a:srgbClr val="3F3F3F"/>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89" name="Google Shape;89;p19"/>
          <p:cNvSpPr txBox="1"/>
          <p:nvPr>
            <p:ph idx="10" type="dt"/>
          </p:nvPr>
        </p:nvSpPr>
        <p:spPr>
          <a:xfrm>
            <a:off x="3429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showMasterSp="0">
  <p:cSld name="Introduction">
    <p:spTree>
      <p:nvGrpSpPr>
        <p:cNvPr id="92" name="Shape 92"/>
        <p:cNvGrpSpPr/>
        <p:nvPr/>
      </p:nvGrpSpPr>
      <p:grpSpPr>
        <a:xfrm>
          <a:off x="0" y="0"/>
          <a:ext cx="0" cy="0"/>
          <a:chOff x="0" y="0"/>
          <a:chExt cx="0" cy="0"/>
        </a:xfrm>
      </p:grpSpPr>
      <p:sp>
        <p:nvSpPr>
          <p:cNvPr id="93" name="Google Shape;93;p20"/>
          <p:cNvSpPr txBox="1"/>
          <p:nvPr>
            <p:ph type="title"/>
          </p:nvPr>
        </p:nvSpPr>
        <p:spPr>
          <a:xfrm>
            <a:off x="4734437" y="1577040"/>
            <a:ext cx="4066663" cy="9941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757070"/>
              </a:buClr>
              <a:buSzPts val="2700"/>
              <a:buFont typeface="Bodoni"/>
              <a:buNone/>
              <a:defRPr sz="2700">
                <a:solidFill>
                  <a:srgbClr val="75707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4" name="Google Shape;94;p20"/>
          <p:cNvSpPr/>
          <p:nvPr>
            <p:ph idx="2" type="pic"/>
          </p:nvPr>
        </p:nvSpPr>
        <p:spPr>
          <a:xfrm>
            <a:off x="342900" y="857250"/>
            <a:ext cx="4114800" cy="3429000"/>
          </a:xfrm>
          <a:prstGeom prst="rect">
            <a:avLst/>
          </a:prstGeom>
          <a:solidFill>
            <a:schemeClr val="accent1"/>
          </a:solidFill>
          <a:ln>
            <a:noFill/>
          </a:ln>
        </p:spPr>
      </p:sp>
      <p:sp>
        <p:nvSpPr>
          <p:cNvPr id="95" name="Google Shape;95;p20"/>
          <p:cNvSpPr txBox="1"/>
          <p:nvPr>
            <p:ph idx="1" type="body"/>
          </p:nvPr>
        </p:nvSpPr>
        <p:spPr>
          <a:xfrm>
            <a:off x="4732020" y="2625305"/>
            <a:ext cx="3429000" cy="1416280"/>
          </a:xfrm>
          <a:prstGeom prst="rect">
            <a:avLst/>
          </a:prstGeom>
          <a:noFill/>
          <a:ln>
            <a:noFill/>
          </a:ln>
        </p:spPr>
        <p:txBody>
          <a:bodyPr anchorCtr="0" anchor="t" bIns="34275" lIns="68575" spcFirstLastPara="1" rIns="68575" wrap="square" tIns="34275">
            <a:normAutofit/>
          </a:bodyPr>
          <a:lstStyle>
            <a:lvl1pPr indent="-228600" lvl="0" marL="457200" algn="l">
              <a:lnSpc>
                <a:spcPct val="171428"/>
              </a:lnSpc>
              <a:spcBef>
                <a:spcPts val="800"/>
              </a:spcBef>
              <a:spcAft>
                <a:spcPts val="0"/>
              </a:spcAft>
              <a:buClr>
                <a:srgbClr val="757070"/>
              </a:buClr>
              <a:buSzPts val="1100"/>
              <a:buFont typeface="Arial"/>
              <a:buNone/>
              <a:defRPr sz="1100">
                <a:solidFill>
                  <a:srgbClr val="757070"/>
                </a:solidFill>
              </a:defRPr>
            </a:lvl1pPr>
            <a:lvl2pPr indent="-228600" lvl="1" marL="914400" algn="l">
              <a:lnSpc>
                <a:spcPct val="171428"/>
              </a:lnSpc>
              <a:spcBef>
                <a:spcPts val="400"/>
              </a:spcBef>
              <a:spcAft>
                <a:spcPts val="0"/>
              </a:spcAft>
              <a:buClr>
                <a:srgbClr val="757070"/>
              </a:buClr>
              <a:buSzPts val="1100"/>
              <a:buFont typeface="Arial"/>
              <a:buNone/>
              <a:defRPr sz="1100">
                <a:solidFill>
                  <a:srgbClr val="757070"/>
                </a:solidFill>
              </a:defRPr>
            </a:lvl2pPr>
            <a:lvl3pPr indent="-228600" lvl="2" marL="1371600" algn="l">
              <a:lnSpc>
                <a:spcPct val="171428"/>
              </a:lnSpc>
              <a:spcBef>
                <a:spcPts val="400"/>
              </a:spcBef>
              <a:spcAft>
                <a:spcPts val="0"/>
              </a:spcAft>
              <a:buClr>
                <a:srgbClr val="757070"/>
              </a:buClr>
              <a:buSzPts val="1100"/>
              <a:buFont typeface="Arial"/>
              <a:buNone/>
              <a:defRPr sz="1100">
                <a:solidFill>
                  <a:srgbClr val="757070"/>
                </a:solidFill>
              </a:defRPr>
            </a:lvl3pPr>
            <a:lvl4pPr indent="-228600" lvl="3" marL="1828800" algn="l">
              <a:lnSpc>
                <a:spcPct val="171428"/>
              </a:lnSpc>
              <a:spcBef>
                <a:spcPts val="400"/>
              </a:spcBef>
              <a:spcAft>
                <a:spcPts val="0"/>
              </a:spcAft>
              <a:buClr>
                <a:srgbClr val="757070"/>
              </a:buClr>
              <a:buSzPts val="1100"/>
              <a:buFont typeface="Arial"/>
              <a:buNone/>
              <a:defRPr sz="1100">
                <a:solidFill>
                  <a:srgbClr val="757070"/>
                </a:solidFill>
              </a:defRPr>
            </a:lvl4pPr>
            <a:lvl5pPr indent="-228600" lvl="4" marL="2286000" algn="l">
              <a:lnSpc>
                <a:spcPct val="171428"/>
              </a:lnSpc>
              <a:spcBef>
                <a:spcPts val="400"/>
              </a:spcBef>
              <a:spcAft>
                <a:spcPts val="0"/>
              </a:spcAft>
              <a:buClr>
                <a:srgbClr val="757070"/>
              </a:buClr>
              <a:buSzPts val="1100"/>
              <a:buFont typeface="Arial"/>
              <a:buNone/>
              <a:defRPr sz="1100">
                <a:solidFill>
                  <a:srgbClr val="757070"/>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 name="Google Shape;96;p20"/>
          <p:cNvSpPr txBox="1"/>
          <p:nvPr>
            <p:ph idx="10" type="dt"/>
          </p:nvPr>
        </p:nvSpPr>
        <p:spPr>
          <a:xfrm>
            <a:off x="3429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9" name="Shape 99"/>
        <p:cNvGrpSpPr/>
        <p:nvPr/>
      </p:nvGrpSpPr>
      <p:grpSpPr>
        <a:xfrm>
          <a:off x="0" y="0"/>
          <a:ext cx="0" cy="0"/>
          <a:chOff x="0" y="0"/>
          <a:chExt cx="0" cy="0"/>
        </a:xfrm>
      </p:grpSpPr>
      <p:sp>
        <p:nvSpPr>
          <p:cNvPr id="100" name="Google Shape;100;p21"/>
          <p:cNvSpPr/>
          <p:nvPr>
            <p:ph idx="2" type="pic"/>
          </p:nvPr>
        </p:nvSpPr>
        <p:spPr>
          <a:xfrm>
            <a:off x="1143" y="-1"/>
            <a:ext cx="9141714" cy="3429000"/>
          </a:xfrm>
          <a:prstGeom prst="rect">
            <a:avLst/>
          </a:prstGeom>
          <a:solidFill>
            <a:schemeClr val="accent1"/>
          </a:solidFill>
          <a:ln>
            <a:noFill/>
          </a:ln>
        </p:spPr>
      </p:sp>
      <p:sp>
        <p:nvSpPr>
          <p:cNvPr id="101" name="Google Shape;101;p21"/>
          <p:cNvSpPr txBox="1"/>
          <p:nvPr>
            <p:ph type="ctrTitle"/>
          </p:nvPr>
        </p:nvSpPr>
        <p:spPr>
          <a:xfrm>
            <a:off x="1143000" y="3500438"/>
            <a:ext cx="6858000" cy="909137"/>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rgbClr val="757070"/>
              </a:buClr>
              <a:buSzPts val="2700"/>
              <a:buFont typeface="Bodoni"/>
              <a:buNone/>
              <a:defRPr sz="2700">
                <a:solidFill>
                  <a:srgbClr val="75707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2" name="Google Shape;102;p21"/>
          <p:cNvSpPr txBox="1"/>
          <p:nvPr>
            <p:ph idx="1" type="subTitle"/>
          </p:nvPr>
        </p:nvSpPr>
        <p:spPr>
          <a:xfrm>
            <a:off x="1143000" y="4478630"/>
            <a:ext cx="6858000" cy="393596"/>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rgbClr val="757070"/>
              </a:buClr>
              <a:buSzPts val="1100"/>
              <a:buNone/>
              <a:defRPr sz="1100">
                <a:solidFill>
                  <a:srgbClr val="757070"/>
                </a:solidFill>
              </a:defRPr>
            </a:lvl1pPr>
            <a:lvl2pPr lvl="1" algn="ctr">
              <a:lnSpc>
                <a:spcPct val="90000"/>
              </a:lnSpc>
              <a:spcBef>
                <a:spcPts val="400"/>
              </a:spcBef>
              <a:spcAft>
                <a:spcPts val="0"/>
              </a:spcAft>
              <a:buClr>
                <a:srgbClr val="3F3F3F"/>
              </a:buClr>
              <a:buSzPts val="1500"/>
              <a:buNone/>
              <a:defRPr sz="1500"/>
            </a:lvl2pPr>
            <a:lvl3pPr lvl="2" algn="ctr">
              <a:lnSpc>
                <a:spcPct val="90000"/>
              </a:lnSpc>
              <a:spcBef>
                <a:spcPts val="400"/>
              </a:spcBef>
              <a:spcAft>
                <a:spcPts val="0"/>
              </a:spcAft>
              <a:buClr>
                <a:srgbClr val="3F3F3F"/>
              </a:buClr>
              <a:buSzPts val="1400"/>
              <a:buNone/>
              <a:defRPr sz="1400"/>
            </a:lvl3pPr>
            <a:lvl4pPr lvl="3" algn="ctr">
              <a:lnSpc>
                <a:spcPct val="90000"/>
              </a:lnSpc>
              <a:spcBef>
                <a:spcPts val="400"/>
              </a:spcBef>
              <a:spcAft>
                <a:spcPts val="0"/>
              </a:spcAft>
              <a:buClr>
                <a:srgbClr val="3F3F3F"/>
              </a:buClr>
              <a:buSzPts val="1200"/>
              <a:buNone/>
              <a:defRPr sz="1200"/>
            </a:lvl4pPr>
            <a:lvl5pPr lvl="4" algn="ctr">
              <a:lnSpc>
                <a:spcPct val="90000"/>
              </a:lnSpc>
              <a:spcBef>
                <a:spcPts val="400"/>
              </a:spcBef>
              <a:spcAft>
                <a:spcPts val="0"/>
              </a:spcAft>
              <a:buClr>
                <a:srgbClr val="3F3F3F"/>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spTree>
      <p:nvGrpSpPr>
        <p:cNvPr id="103" name="Shape 103"/>
        <p:cNvGrpSpPr/>
        <p:nvPr/>
      </p:nvGrpSpPr>
      <p:grpSpPr>
        <a:xfrm>
          <a:off x="0" y="0"/>
          <a:ext cx="0" cy="0"/>
          <a:chOff x="0" y="0"/>
          <a:chExt cx="0" cy="0"/>
        </a:xfrm>
      </p:grpSpPr>
      <p:sp>
        <p:nvSpPr>
          <p:cNvPr id="104" name="Google Shape;104;p22"/>
          <p:cNvSpPr/>
          <p:nvPr>
            <p:ph idx="2" type="pic"/>
          </p:nvPr>
        </p:nvSpPr>
        <p:spPr>
          <a:xfrm>
            <a:off x="4674368" y="709803"/>
            <a:ext cx="4114800" cy="3723894"/>
          </a:xfrm>
          <a:prstGeom prst="rect">
            <a:avLst/>
          </a:prstGeom>
          <a:solidFill>
            <a:schemeClr val="accent1"/>
          </a:solidFill>
          <a:ln>
            <a:noFill/>
          </a:ln>
        </p:spPr>
      </p:sp>
      <p:sp>
        <p:nvSpPr>
          <p:cNvPr id="105" name="Google Shape;105;p22"/>
          <p:cNvSpPr txBox="1"/>
          <p:nvPr>
            <p:ph type="title"/>
          </p:nvPr>
        </p:nvSpPr>
        <p:spPr>
          <a:xfrm>
            <a:off x="354832" y="1789938"/>
            <a:ext cx="3236976" cy="1563624"/>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AEABAB"/>
              </a:buClr>
              <a:buSzPts val="2600"/>
              <a:buFont typeface="Bodoni"/>
              <a:buNone/>
              <a:defRPr sz="2600">
                <a:solidFill>
                  <a:srgbClr val="AEABAB"/>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6" name="Google Shape;106;p22"/>
          <p:cNvSpPr txBox="1"/>
          <p:nvPr>
            <p:ph idx="1" type="body"/>
          </p:nvPr>
        </p:nvSpPr>
        <p:spPr>
          <a:xfrm>
            <a:off x="342900" y="3353562"/>
            <a:ext cx="2688336" cy="478256"/>
          </a:xfrm>
          <a:prstGeom prst="rect">
            <a:avLst/>
          </a:prstGeom>
          <a:noFill/>
          <a:ln>
            <a:noFill/>
          </a:ln>
        </p:spPr>
        <p:txBody>
          <a:bodyPr anchorCtr="0" anchor="ctr" bIns="34275" lIns="68575" spcFirstLastPara="1" rIns="68575" wrap="square" tIns="34275">
            <a:normAutofit/>
          </a:bodyPr>
          <a:lstStyle>
            <a:lvl1pPr indent="-228600" lvl="0" marL="457200" algn="l">
              <a:lnSpc>
                <a:spcPct val="100000"/>
              </a:lnSpc>
              <a:spcBef>
                <a:spcPts val="800"/>
              </a:spcBef>
              <a:spcAft>
                <a:spcPts val="0"/>
              </a:spcAft>
              <a:buClr>
                <a:srgbClr val="757070"/>
              </a:buClr>
              <a:buSzPts val="1200"/>
              <a:buFont typeface="Arial"/>
              <a:buNone/>
              <a:defRPr sz="1200">
                <a:solidFill>
                  <a:srgbClr val="757070"/>
                </a:solidFill>
                <a:latin typeface="Source Sans Pro Light"/>
                <a:ea typeface="Source Sans Pro Light"/>
                <a:cs typeface="Source Sans Pro Light"/>
                <a:sym typeface="Source Sans Pro Light"/>
              </a:defRPr>
            </a:lvl1pPr>
            <a:lvl2pPr indent="-228600" lvl="1" marL="914400" algn="l">
              <a:lnSpc>
                <a:spcPct val="100000"/>
              </a:lnSpc>
              <a:spcBef>
                <a:spcPts val="400"/>
              </a:spcBef>
              <a:spcAft>
                <a:spcPts val="0"/>
              </a:spcAft>
              <a:buClr>
                <a:srgbClr val="3F3F3F"/>
              </a:buClr>
              <a:buSzPts val="1500"/>
              <a:buFont typeface="Arial"/>
              <a:buNone/>
              <a:defRPr sz="1500">
                <a:latin typeface="Bodoni"/>
                <a:ea typeface="Bodoni"/>
                <a:cs typeface="Bodoni"/>
                <a:sym typeface="Bodoni"/>
              </a:defRPr>
            </a:lvl2pPr>
            <a:lvl3pPr indent="-228600" lvl="2" marL="1371600" algn="l">
              <a:lnSpc>
                <a:spcPct val="100000"/>
              </a:lnSpc>
              <a:spcBef>
                <a:spcPts val="400"/>
              </a:spcBef>
              <a:spcAft>
                <a:spcPts val="0"/>
              </a:spcAft>
              <a:buClr>
                <a:srgbClr val="3F3F3F"/>
              </a:buClr>
              <a:buSzPts val="1500"/>
              <a:buFont typeface="Arial"/>
              <a:buNone/>
              <a:defRPr sz="1500">
                <a:latin typeface="Bodoni"/>
                <a:ea typeface="Bodoni"/>
                <a:cs typeface="Bodoni"/>
                <a:sym typeface="Bodoni"/>
              </a:defRPr>
            </a:lvl3pPr>
            <a:lvl4pPr indent="-228600" lvl="3" marL="1828800" algn="l">
              <a:lnSpc>
                <a:spcPct val="100000"/>
              </a:lnSpc>
              <a:spcBef>
                <a:spcPts val="400"/>
              </a:spcBef>
              <a:spcAft>
                <a:spcPts val="0"/>
              </a:spcAft>
              <a:buClr>
                <a:srgbClr val="3F3F3F"/>
              </a:buClr>
              <a:buSzPts val="1500"/>
              <a:buFont typeface="Arial"/>
              <a:buNone/>
              <a:defRPr sz="1500">
                <a:latin typeface="Bodoni"/>
                <a:ea typeface="Bodoni"/>
                <a:cs typeface="Bodoni"/>
                <a:sym typeface="Bodoni"/>
              </a:defRPr>
            </a:lvl4pPr>
            <a:lvl5pPr indent="-228600" lvl="4" marL="2286000" algn="l">
              <a:lnSpc>
                <a:spcPct val="100000"/>
              </a:lnSpc>
              <a:spcBef>
                <a:spcPts val="400"/>
              </a:spcBef>
              <a:spcAft>
                <a:spcPts val="0"/>
              </a:spcAft>
              <a:buClr>
                <a:srgbClr val="3F3F3F"/>
              </a:buClr>
              <a:buSzPts val="1500"/>
              <a:buFont typeface="Arial"/>
              <a:buNone/>
              <a:defRPr sz="1500">
                <a:latin typeface="Bodoni"/>
                <a:ea typeface="Bodoni"/>
                <a:cs typeface="Bodoni"/>
                <a:sym typeface="Bodon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 name="Google Shape;107;p22"/>
          <p:cNvSpPr/>
          <p:nvPr>
            <p:ph idx="3" type="pic"/>
          </p:nvPr>
        </p:nvSpPr>
        <p:spPr>
          <a:xfrm>
            <a:off x="3819906" y="1200150"/>
            <a:ext cx="1714500" cy="2743200"/>
          </a:xfrm>
          <a:prstGeom prst="rect">
            <a:avLst/>
          </a:prstGeom>
          <a:solidFill>
            <a:schemeClr val="accent1"/>
          </a:solidFill>
          <a:ln>
            <a:noFill/>
          </a:ln>
        </p:spPr>
      </p:sp>
      <p:sp>
        <p:nvSpPr>
          <p:cNvPr id="108" name="Google Shape;108;p22"/>
          <p:cNvSpPr txBox="1"/>
          <p:nvPr>
            <p:ph idx="10" type="dt"/>
          </p:nvPr>
        </p:nvSpPr>
        <p:spPr>
          <a:xfrm>
            <a:off x="3429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0" name="Google Shape;110;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2"/>
          <p:cNvSpPr/>
          <p:nvPr/>
        </p:nvSpPr>
        <p:spPr>
          <a:xfrm flipH="1" rot="-8052435">
            <a:off x="1295438" y="859446"/>
            <a:ext cx="783354" cy="681408"/>
          </a:xfrm>
          <a:custGeom>
            <a:rect b="b" l="l" r="r" t="t"/>
            <a:pathLst>
              <a:path extrusionOk="0" h="3357396" w="3859699">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rgbClr val="A3D3D1">
              <a:alpha val="8196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ource Sans Pro Light"/>
              <a:ea typeface="Source Sans Pro Light"/>
              <a:cs typeface="Source Sans Pro Light"/>
              <a:sym typeface="Source Sans Pro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option 1">
  <p:cSld name="Team option 1">
    <p:spTree>
      <p:nvGrpSpPr>
        <p:cNvPr id="112" name="Shape 112"/>
        <p:cNvGrpSpPr/>
        <p:nvPr/>
      </p:nvGrpSpPr>
      <p:grpSpPr>
        <a:xfrm>
          <a:off x="0" y="0"/>
          <a:ext cx="0" cy="0"/>
          <a:chOff x="0" y="0"/>
          <a:chExt cx="0" cy="0"/>
        </a:xfrm>
      </p:grpSpPr>
      <p:sp>
        <p:nvSpPr>
          <p:cNvPr id="113" name="Google Shape;113;p23"/>
          <p:cNvSpPr txBox="1"/>
          <p:nvPr>
            <p:ph type="title"/>
          </p:nvPr>
        </p:nvSpPr>
        <p:spPr>
          <a:xfrm>
            <a:off x="342900" y="285750"/>
            <a:ext cx="84582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757070"/>
              </a:buClr>
              <a:buSzPts val="2700"/>
              <a:buFont typeface="Bodoni"/>
              <a:buNone/>
              <a:defRPr sz="2700">
                <a:solidFill>
                  <a:srgbClr val="75707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4" name="Google Shape;114;p23"/>
          <p:cNvSpPr/>
          <p:nvPr>
            <p:ph idx="2" type="pic"/>
          </p:nvPr>
        </p:nvSpPr>
        <p:spPr>
          <a:xfrm>
            <a:off x="342900" y="1354739"/>
            <a:ext cx="1714500" cy="2400300"/>
          </a:xfrm>
          <a:prstGeom prst="rect">
            <a:avLst/>
          </a:prstGeom>
          <a:solidFill>
            <a:schemeClr val="accent2"/>
          </a:solidFill>
          <a:ln>
            <a:noFill/>
          </a:ln>
        </p:spPr>
      </p:sp>
      <p:sp>
        <p:nvSpPr>
          <p:cNvPr id="115" name="Google Shape;115;p23"/>
          <p:cNvSpPr/>
          <p:nvPr>
            <p:ph idx="3" type="pic"/>
          </p:nvPr>
        </p:nvSpPr>
        <p:spPr>
          <a:xfrm>
            <a:off x="2571750" y="1354739"/>
            <a:ext cx="1714500" cy="2400300"/>
          </a:xfrm>
          <a:prstGeom prst="rect">
            <a:avLst/>
          </a:prstGeom>
          <a:solidFill>
            <a:schemeClr val="accent2"/>
          </a:solidFill>
          <a:ln>
            <a:noFill/>
          </a:ln>
        </p:spPr>
      </p:sp>
      <p:sp>
        <p:nvSpPr>
          <p:cNvPr id="116" name="Google Shape;116;p23"/>
          <p:cNvSpPr/>
          <p:nvPr>
            <p:ph idx="4" type="pic"/>
          </p:nvPr>
        </p:nvSpPr>
        <p:spPr>
          <a:xfrm>
            <a:off x="4857750" y="1354739"/>
            <a:ext cx="1714500" cy="2400300"/>
          </a:xfrm>
          <a:prstGeom prst="rect">
            <a:avLst/>
          </a:prstGeom>
          <a:solidFill>
            <a:schemeClr val="accent2"/>
          </a:solidFill>
          <a:ln>
            <a:noFill/>
          </a:ln>
        </p:spPr>
      </p:sp>
      <p:sp>
        <p:nvSpPr>
          <p:cNvPr id="117" name="Google Shape;117;p23"/>
          <p:cNvSpPr/>
          <p:nvPr>
            <p:ph idx="5" type="pic"/>
          </p:nvPr>
        </p:nvSpPr>
        <p:spPr>
          <a:xfrm>
            <a:off x="7089606" y="1354739"/>
            <a:ext cx="1714500" cy="2400300"/>
          </a:xfrm>
          <a:prstGeom prst="rect">
            <a:avLst/>
          </a:prstGeom>
          <a:solidFill>
            <a:schemeClr val="accent2"/>
          </a:solidFill>
          <a:ln>
            <a:noFill/>
          </a:ln>
        </p:spPr>
      </p:sp>
      <p:sp>
        <p:nvSpPr>
          <p:cNvPr id="118" name="Google Shape;118;p23"/>
          <p:cNvSpPr txBox="1"/>
          <p:nvPr>
            <p:ph idx="1" type="body"/>
          </p:nvPr>
        </p:nvSpPr>
        <p:spPr>
          <a:xfrm>
            <a:off x="284532" y="3902202"/>
            <a:ext cx="1714500" cy="21002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F7F7F"/>
              </a:buClr>
              <a:buSzPts val="1200"/>
              <a:buNone/>
              <a:defRPr b="0" sz="1200">
                <a:solidFill>
                  <a:srgbClr val="7F7F7F"/>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200"/>
              <a:buNone/>
              <a:defRPr sz="1200"/>
            </a:lvl2pPr>
            <a:lvl3pPr indent="-228600" lvl="2" marL="1371600" algn="l">
              <a:lnSpc>
                <a:spcPct val="90000"/>
              </a:lnSpc>
              <a:spcBef>
                <a:spcPts val="400"/>
              </a:spcBef>
              <a:spcAft>
                <a:spcPts val="0"/>
              </a:spcAft>
              <a:buClr>
                <a:srgbClr val="3F3F3F"/>
              </a:buClr>
              <a:buSzPts val="1200"/>
              <a:buNone/>
              <a:defRPr sz="1200"/>
            </a:lvl3pPr>
            <a:lvl4pPr indent="-228600" lvl="3" marL="1828800" algn="l">
              <a:lnSpc>
                <a:spcPct val="90000"/>
              </a:lnSpc>
              <a:spcBef>
                <a:spcPts val="400"/>
              </a:spcBef>
              <a:spcAft>
                <a:spcPts val="0"/>
              </a:spcAft>
              <a:buClr>
                <a:srgbClr val="3F3F3F"/>
              </a:buClr>
              <a:buSzPts val="1200"/>
              <a:buNone/>
              <a:defRPr sz="1200"/>
            </a:lvl4pPr>
            <a:lvl5pPr indent="-228600" lvl="4" marL="2286000" algn="l">
              <a:lnSpc>
                <a:spcPct val="90000"/>
              </a:lnSpc>
              <a:spcBef>
                <a:spcPts val="400"/>
              </a:spcBef>
              <a:spcAft>
                <a:spcPts val="0"/>
              </a:spcAft>
              <a:buClr>
                <a:srgbClr val="3F3F3F"/>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9" name="Google Shape;119;p23"/>
          <p:cNvSpPr txBox="1"/>
          <p:nvPr>
            <p:ph idx="6" type="body"/>
          </p:nvPr>
        </p:nvSpPr>
        <p:spPr>
          <a:xfrm>
            <a:off x="284532" y="4176522"/>
            <a:ext cx="1714500" cy="18335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57070"/>
              </a:buClr>
              <a:buSzPts val="900"/>
              <a:buFont typeface="Arial"/>
              <a:buNone/>
              <a:defRPr sz="900">
                <a:solidFill>
                  <a:srgbClr val="757070"/>
                </a:solidFill>
              </a:defRPr>
            </a:lvl1pPr>
            <a:lvl2pPr indent="-228600" lvl="1" marL="914400" algn="l">
              <a:lnSpc>
                <a:spcPct val="90000"/>
              </a:lnSpc>
              <a:spcBef>
                <a:spcPts val="400"/>
              </a:spcBef>
              <a:spcAft>
                <a:spcPts val="0"/>
              </a:spcAft>
              <a:buClr>
                <a:srgbClr val="3F3F3F"/>
              </a:buClr>
              <a:buSzPts val="900"/>
              <a:buFont typeface="Arial"/>
              <a:buNone/>
              <a:defRPr sz="900"/>
            </a:lvl2pPr>
            <a:lvl3pPr indent="-228600" lvl="2" marL="1371600" algn="l">
              <a:lnSpc>
                <a:spcPct val="90000"/>
              </a:lnSpc>
              <a:spcBef>
                <a:spcPts val="400"/>
              </a:spcBef>
              <a:spcAft>
                <a:spcPts val="0"/>
              </a:spcAft>
              <a:buClr>
                <a:srgbClr val="3F3F3F"/>
              </a:buClr>
              <a:buSzPts val="900"/>
              <a:buFont typeface="Arial"/>
              <a:buNone/>
              <a:defRPr sz="900"/>
            </a:lvl3pPr>
            <a:lvl4pPr indent="-228600" lvl="3" marL="1828800" algn="l">
              <a:lnSpc>
                <a:spcPct val="90000"/>
              </a:lnSpc>
              <a:spcBef>
                <a:spcPts val="400"/>
              </a:spcBef>
              <a:spcAft>
                <a:spcPts val="0"/>
              </a:spcAft>
              <a:buClr>
                <a:srgbClr val="3F3F3F"/>
              </a:buClr>
              <a:buSzPts val="900"/>
              <a:buFont typeface="Arial"/>
              <a:buNone/>
              <a:defRPr sz="900"/>
            </a:lvl4pPr>
            <a:lvl5pPr indent="-228600" lvl="4" marL="2286000" algn="l">
              <a:lnSpc>
                <a:spcPct val="90000"/>
              </a:lnSpc>
              <a:spcBef>
                <a:spcPts val="400"/>
              </a:spcBef>
              <a:spcAft>
                <a:spcPts val="0"/>
              </a:spcAft>
              <a:buClr>
                <a:srgbClr val="3F3F3F"/>
              </a:buClr>
              <a:buSzPts val="900"/>
              <a:buFont typeface="Arial"/>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0" name="Google Shape;120;p23"/>
          <p:cNvSpPr txBox="1"/>
          <p:nvPr>
            <p:ph idx="7" type="body"/>
          </p:nvPr>
        </p:nvSpPr>
        <p:spPr>
          <a:xfrm>
            <a:off x="2513381" y="3902202"/>
            <a:ext cx="1714500" cy="21002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F7F7F"/>
              </a:buClr>
              <a:buSzPts val="1200"/>
              <a:buNone/>
              <a:defRPr b="0" sz="1200">
                <a:solidFill>
                  <a:srgbClr val="7F7F7F"/>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200"/>
              <a:buNone/>
              <a:defRPr sz="1200"/>
            </a:lvl2pPr>
            <a:lvl3pPr indent="-228600" lvl="2" marL="1371600" algn="l">
              <a:lnSpc>
                <a:spcPct val="90000"/>
              </a:lnSpc>
              <a:spcBef>
                <a:spcPts val="400"/>
              </a:spcBef>
              <a:spcAft>
                <a:spcPts val="0"/>
              </a:spcAft>
              <a:buClr>
                <a:srgbClr val="3F3F3F"/>
              </a:buClr>
              <a:buSzPts val="1200"/>
              <a:buNone/>
              <a:defRPr sz="1200"/>
            </a:lvl3pPr>
            <a:lvl4pPr indent="-228600" lvl="3" marL="1828800" algn="l">
              <a:lnSpc>
                <a:spcPct val="90000"/>
              </a:lnSpc>
              <a:spcBef>
                <a:spcPts val="400"/>
              </a:spcBef>
              <a:spcAft>
                <a:spcPts val="0"/>
              </a:spcAft>
              <a:buClr>
                <a:srgbClr val="3F3F3F"/>
              </a:buClr>
              <a:buSzPts val="1200"/>
              <a:buNone/>
              <a:defRPr sz="1200"/>
            </a:lvl4pPr>
            <a:lvl5pPr indent="-228600" lvl="4" marL="2286000" algn="l">
              <a:lnSpc>
                <a:spcPct val="90000"/>
              </a:lnSpc>
              <a:spcBef>
                <a:spcPts val="400"/>
              </a:spcBef>
              <a:spcAft>
                <a:spcPts val="0"/>
              </a:spcAft>
              <a:buClr>
                <a:srgbClr val="3F3F3F"/>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1" name="Google Shape;121;p23"/>
          <p:cNvSpPr txBox="1"/>
          <p:nvPr>
            <p:ph idx="8" type="body"/>
          </p:nvPr>
        </p:nvSpPr>
        <p:spPr>
          <a:xfrm>
            <a:off x="2513381" y="4176522"/>
            <a:ext cx="1714500" cy="18335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57070"/>
              </a:buClr>
              <a:buSzPts val="900"/>
              <a:buFont typeface="Arial"/>
              <a:buNone/>
              <a:defRPr sz="900">
                <a:solidFill>
                  <a:srgbClr val="757070"/>
                </a:solidFill>
              </a:defRPr>
            </a:lvl1pPr>
            <a:lvl2pPr indent="-228600" lvl="1" marL="914400" algn="l">
              <a:lnSpc>
                <a:spcPct val="90000"/>
              </a:lnSpc>
              <a:spcBef>
                <a:spcPts val="400"/>
              </a:spcBef>
              <a:spcAft>
                <a:spcPts val="0"/>
              </a:spcAft>
              <a:buClr>
                <a:srgbClr val="3F3F3F"/>
              </a:buClr>
              <a:buSzPts val="900"/>
              <a:buFont typeface="Arial"/>
              <a:buNone/>
              <a:defRPr sz="900"/>
            </a:lvl2pPr>
            <a:lvl3pPr indent="-228600" lvl="2" marL="1371600" algn="l">
              <a:lnSpc>
                <a:spcPct val="90000"/>
              </a:lnSpc>
              <a:spcBef>
                <a:spcPts val="400"/>
              </a:spcBef>
              <a:spcAft>
                <a:spcPts val="0"/>
              </a:spcAft>
              <a:buClr>
                <a:srgbClr val="3F3F3F"/>
              </a:buClr>
              <a:buSzPts val="900"/>
              <a:buFont typeface="Arial"/>
              <a:buNone/>
              <a:defRPr sz="900"/>
            </a:lvl3pPr>
            <a:lvl4pPr indent="-228600" lvl="3" marL="1828800" algn="l">
              <a:lnSpc>
                <a:spcPct val="90000"/>
              </a:lnSpc>
              <a:spcBef>
                <a:spcPts val="400"/>
              </a:spcBef>
              <a:spcAft>
                <a:spcPts val="0"/>
              </a:spcAft>
              <a:buClr>
                <a:srgbClr val="3F3F3F"/>
              </a:buClr>
              <a:buSzPts val="900"/>
              <a:buFont typeface="Arial"/>
              <a:buNone/>
              <a:defRPr sz="900"/>
            </a:lvl4pPr>
            <a:lvl5pPr indent="-228600" lvl="4" marL="2286000" algn="l">
              <a:lnSpc>
                <a:spcPct val="90000"/>
              </a:lnSpc>
              <a:spcBef>
                <a:spcPts val="400"/>
              </a:spcBef>
              <a:spcAft>
                <a:spcPts val="0"/>
              </a:spcAft>
              <a:buClr>
                <a:srgbClr val="3F3F3F"/>
              </a:buClr>
              <a:buSzPts val="900"/>
              <a:buFont typeface="Arial"/>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3"/>
          <p:cNvSpPr txBox="1"/>
          <p:nvPr>
            <p:ph idx="9" type="body"/>
          </p:nvPr>
        </p:nvSpPr>
        <p:spPr>
          <a:xfrm>
            <a:off x="4799382" y="3902202"/>
            <a:ext cx="1714500" cy="21002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F7F7F"/>
              </a:buClr>
              <a:buSzPts val="1200"/>
              <a:buNone/>
              <a:defRPr b="0" sz="1200">
                <a:solidFill>
                  <a:srgbClr val="7F7F7F"/>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200"/>
              <a:buNone/>
              <a:defRPr sz="1200"/>
            </a:lvl2pPr>
            <a:lvl3pPr indent="-228600" lvl="2" marL="1371600" algn="l">
              <a:lnSpc>
                <a:spcPct val="90000"/>
              </a:lnSpc>
              <a:spcBef>
                <a:spcPts val="400"/>
              </a:spcBef>
              <a:spcAft>
                <a:spcPts val="0"/>
              </a:spcAft>
              <a:buClr>
                <a:srgbClr val="3F3F3F"/>
              </a:buClr>
              <a:buSzPts val="1200"/>
              <a:buNone/>
              <a:defRPr sz="1200"/>
            </a:lvl3pPr>
            <a:lvl4pPr indent="-228600" lvl="3" marL="1828800" algn="l">
              <a:lnSpc>
                <a:spcPct val="90000"/>
              </a:lnSpc>
              <a:spcBef>
                <a:spcPts val="400"/>
              </a:spcBef>
              <a:spcAft>
                <a:spcPts val="0"/>
              </a:spcAft>
              <a:buClr>
                <a:srgbClr val="3F3F3F"/>
              </a:buClr>
              <a:buSzPts val="1200"/>
              <a:buNone/>
              <a:defRPr sz="1200"/>
            </a:lvl4pPr>
            <a:lvl5pPr indent="-228600" lvl="4" marL="2286000" algn="l">
              <a:lnSpc>
                <a:spcPct val="90000"/>
              </a:lnSpc>
              <a:spcBef>
                <a:spcPts val="400"/>
              </a:spcBef>
              <a:spcAft>
                <a:spcPts val="0"/>
              </a:spcAft>
              <a:buClr>
                <a:srgbClr val="3F3F3F"/>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3" name="Google Shape;123;p23"/>
          <p:cNvSpPr txBox="1"/>
          <p:nvPr>
            <p:ph idx="13" type="body"/>
          </p:nvPr>
        </p:nvSpPr>
        <p:spPr>
          <a:xfrm>
            <a:off x="4799381" y="4176522"/>
            <a:ext cx="1714500" cy="18335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57070"/>
              </a:buClr>
              <a:buSzPts val="900"/>
              <a:buFont typeface="Arial"/>
              <a:buNone/>
              <a:defRPr sz="900">
                <a:solidFill>
                  <a:srgbClr val="757070"/>
                </a:solidFill>
              </a:defRPr>
            </a:lvl1pPr>
            <a:lvl2pPr indent="-228600" lvl="1" marL="914400" algn="l">
              <a:lnSpc>
                <a:spcPct val="90000"/>
              </a:lnSpc>
              <a:spcBef>
                <a:spcPts val="400"/>
              </a:spcBef>
              <a:spcAft>
                <a:spcPts val="0"/>
              </a:spcAft>
              <a:buClr>
                <a:srgbClr val="3F3F3F"/>
              </a:buClr>
              <a:buSzPts val="900"/>
              <a:buFont typeface="Arial"/>
              <a:buNone/>
              <a:defRPr sz="900"/>
            </a:lvl2pPr>
            <a:lvl3pPr indent="-228600" lvl="2" marL="1371600" algn="l">
              <a:lnSpc>
                <a:spcPct val="90000"/>
              </a:lnSpc>
              <a:spcBef>
                <a:spcPts val="400"/>
              </a:spcBef>
              <a:spcAft>
                <a:spcPts val="0"/>
              </a:spcAft>
              <a:buClr>
                <a:srgbClr val="3F3F3F"/>
              </a:buClr>
              <a:buSzPts val="900"/>
              <a:buFont typeface="Arial"/>
              <a:buNone/>
              <a:defRPr sz="900"/>
            </a:lvl3pPr>
            <a:lvl4pPr indent="-228600" lvl="3" marL="1828800" algn="l">
              <a:lnSpc>
                <a:spcPct val="90000"/>
              </a:lnSpc>
              <a:spcBef>
                <a:spcPts val="400"/>
              </a:spcBef>
              <a:spcAft>
                <a:spcPts val="0"/>
              </a:spcAft>
              <a:buClr>
                <a:srgbClr val="3F3F3F"/>
              </a:buClr>
              <a:buSzPts val="900"/>
              <a:buFont typeface="Arial"/>
              <a:buNone/>
              <a:defRPr sz="900"/>
            </a:lvl4pPr>
            <a:lvl5pPr indent="-228600" lvl="4" marL="2286000" algn="l">
              <a:lnSpc>
                <a:spcPct val="90000"/>
              </a:lnSpc>
              <a:spcBef>
                <a:spcPts val="400"/>
              </a:spcBef>
              <a:spcAft>
                <a:spcPts val="0"/>
              </a:spcAft>
              <a:buClr>
                <a:srgbClr val="3F3F3F"/>
              </a:buClr>
              <a:buSzPts val="900"/>
              <a:buFont typeface="Arial"/>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4" name="Google Shape;124;p23"/>
          <p:cNvSpPr txBox="1"/>
          <p:nvPr>
            <p:ph idx="14" type="body"/>
          </p:nvPr>
        </p:nvSpPr>
        <p:spPr>
          <a:xfrm>
            <a:off x="7031239" y="3902202"/>
            <a:ext cx="1714500" cy="21002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F7F7F"/>
              </a:buClr>
              <a:buSzPts val="1200"/>
              <a:buNone/>
              <a:defRPr b="0" sz="1200">
                <a:solidFill>
                  <a:srgbClr val="7F7F7F"/>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200"/>
              <a:buNone/>
              <a:defRPr sz="1200"/>
            </a:lvl2pPr>
            <a:lvl3pPr indent="-228600" lvl="2" marL="1371600" algn="l">
              <a:lnSpc>
                <a:spcPct val="90000"/>
              </a:lnSpc>
              <a:spcBef>
                <a:spcPts val="400"/>
              </a:spcBef>
              <a:spcAft>
                <a:spcPts val="0"/>
              </a:spcAft>
              <a:buClr>
                <a:srgbClr val="3F3F3F"/>
              </a:buClr>
              <a:buSzPts val="1200"/>
              <a:buNone/>
              <a:defRPr sz="1200"/>
            </a:lvl3pPr>
            <a:lvl4pPr indent="-228600" lvl="3" marL="1828800" algn="l">
              <a:lnSpc>
                <a:spcPct val="90000"/>
              </a:lnSpc>
              <a:spcBef>
                <a:spcPts val="400"/>
              </a:spcBef>
              <a:spcAft>
                <a:spcPts val="0"/>
              </a:spcAft>
              <a:buClr>
                <a:srgbClr val="3F3F3F"/>
              </a:buClr>
              <a:buSzPts val="1200"/>
              <a:buNone/>
              <a:defRPr sz="1200"/>
            </a:lvl4pPr>
            <a:lvl5pPr indent="-228600" lvl="4" marL="2286000" algn="l">
              <a:lnSpc>
                <a:spcPct val="90000"/>
              </a:lnSpc>
              <a:spcBef>
                <a:spcPts val="400"/>
              </a:spcBef>
              <a:spcAft>
                <a:spcPts val="0"/>
              </a:spcAft>
              <a:buClr>
                <a:srgbClr val="3F3F3F"/>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5" name="Google Shape;125;p23"/>
          <p:cNvSpPr txBox="1"/>
          <p:nvPr>
            <p:ph idx="15" type="body"/>
          </p:nvPr>
        </p:nvSpPr>
        <p:spPr>
          <a:xfrm>
            <a:off x="7031238" y="4176522"/>
            <a:ext cx="1714500" cy="18335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57070"/>
              </a:buClr>
              <a:buSzPts val="900"/>
              <a:buFont typeface="Arial"/>
              <a:buNone/>
              <a:defRPr sz="900">
                <a:solidFill>
                  <a:srgbClr val="757070"/>
                </a:solidFill>
              </a:defRPr>
            </a:lvl1pPr>
            <a:lvl2pPr indent="-228600" lvl="1" marL="914400" algn="l">
              <a:lnSpc>
                <a:spcPct val="90000"/>
              </a:lnSpc>
              <a:spcBef>
                <a:spcPts val="400"/>
              </a:spcBef>
              <a:spcAft>
                <a:spcPts val="0"/>
              </a:spcAft>
              <a:buClr>
                <a:srgbClr val="3F3F3F"/>
              </a:buClr>
              <a:buSzPts val="900"/>
              <a:buFont typeface="Arial"/>
              <a:buNone/>
              <a:defRPr sz="900"/>
            </a:lvl2pPr>
            <a:lvl3pPr indent="-228600" lvl="2" marL="1371600" algn="l">
              <a:lnSpc>
                <a:spcPct val="90000"/>
              </a:lnSpc>
              <a:spcBef>
                <a:spcPts val="400"/>
              </a:spcBef>
              <a:spcAft>
                <a:spcPts val="0"/>
              </a:spcAft>
              <a:buClr>
                <a:srgbClr val="3F3F3F"/>
              </a:buClr>
              <a:buSzPts val="900"/>
              <a:buFont typeface="Arial"/>
              <a:buNone/>
              <a:defRPr sz="900"/>
            </a:lvl3pPr>
            <a:lvl4pPr indent="-228600" lvl="3" marL="1828800" algn="l">
              <a:lnSpc>
                <a:spcPct val="90000"/>
              </a:lnSpc>
              <a:spcBef>
                <a:spcPts val="400"/>
              </a:spcBef>
              <a:spcAft>
                <a:spcPts val="0"/>
              </a:spcAft>
              <a:buClr>
                <a:srgbClr val="3F3F3F"/>
              </a:buClr>
              <a:buSzPts val="900"/>
              <a:buFont typeface="Arial"/>
              <a:buNone/>
              <a:defRPr sz="900"/>
            </a:lvl4pPr>
            <a:lvl5pPr indent="-228600" lvl="4" marL="2286000" algn="l">
              <a:lnSpc>
                <a:spcPct val="90000"/>
              </a:lnSpc>
              <a:spcBef>
                <a:spcPts val="400"/>
              </a:spcBef>
              <a:spcAft>
                <a:spcPts val="0"/>
              </a:spcAft>
              <a:buClr>
                <a:srgbClr val="3F3F3F"/>
              </a:buClr>
              <a:buSzPts val="900"/>
              <a:buFont typeface="Arial"/>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6" name="Google Shape;126;p23"/>
          <p:cNvSpPr txBox="1"/>
          <p:nvPr>
            <p:ph idx="10" type="dt"/>
          </p:nvPr>
        </p:nvSpPr>
        <p:spPr>
          <a:xfrm>
            <a:off x="3429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option 2">
  <p:cSld name="Team option 2">
    <p:spTree>
      <p:nvGrpSpPr>
        <p:cNvPr id="129" name="Shape 129"/>
        <p:cNvGrpSpPr/>
        <p:nvPr/>
      </p:nvGrpSpPr>
      <p:grpSpPr>
        <a:xfrm>
          <a:off x="0" y="0"/>
          <a:ext cx="0" cy="0"/>
          <a:chOff x="0" y="0"/>
          <a:chExt cx="0" cy="0"/>
        </a:xfrm>
      </p:grpSpPr>
      <p:sp>
        <p:nvSpPr>
          <p:cNvPr id="130" name="Google Shape;130;p24"/>
          <p:cNvSpPr txBox="1"/>
          <p:nvPr>
            <p:ph type="title"/>
          </p:nvPr>
        </p:nvSpPr>
        <p:spPr>
          <a:xfrm>
            <a:off x="342900" y="285750"/>
            <a:ext cx="84582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757070"/>
              </a:buClr>
              <a:buSzPts val="2700"/>
              <a:buFont typeface="Bodoni"/>
              <a:buNone/>
              <a:defRPr sz="2700">
                <a:solidFill>
                  <a:srgbClr val="75707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1" name="Google Shape;131;p24"/>
          <p:cNvSpPr/>
          <p:nvPr>
            <p:ph idx="2" type="pic"/>
          </p:nvPr>
        </p:nvSpPr>
        <p:spPr>
          <a:xfrm>
            <a:off x="357942" y="1291565"/>
            <a:ext cx="1714500" cy="1028700"/>
          </a:xfrm>
          <a:prstGeom prst="rect">
            <a:avLst/>
          </a:prstGeom>
          <a:solidFill>
            <a:schemeClr val="accent2"/>
          </a:solidFill>
          <a:ln>
            <a:noFill/>
          </a:ln>
        </p:spPr>
      </p:sp>
      <p:sp>
        <p:nvSpPr>
          <p:cNvPr id="132" name="Google Shape;132;p24"/>
          <p:cNvSpPr/>
          <p:nvPr>
            <p:ph idx="3" type="pic"/>
          </p:nvPr>
        </p:nvSpPr>
        <p:spPr>
          <a:xfrm>
            <a:off x="2571750" y="1291565"/>
            <a:ext cx="1714500" cy="1028700"/>
          </a:xfrm>
          <a:prstGeom prst="rect">
            <a:avLst/>
          </a:prstGeom>
          <a:solidFill>
            <a:schemeClr val="accent2"/>
          </a:solidFill>
          <a:ln>
            <a:noFill/>
          </a:ln>
        </p:spPr>
      </p:sp>
      <p:sp>
        <p:nvSpPr>
          <p:cNvPr id="133" name="Google Shape;133;p24"/>
          <p:cNvSpPr/>
          <p:nvPr>
            <p:ph idx="4" type="pic"/>
          </p:nvPr>
        </p:nvSpPr>
        <p:spPr>
          <a:xfrm>
            <a:off x="4857750" y="1291565"/>
            <a:ext cx="1714500" cy="1028700"/>
          </a:xfrm>
          <a:prstGeom prst="rect">
            <a:avLst/>
          </a:prstGeom>
          <a:solidFill>
            <a:schemeClr val="accent2"/>
          </a:solidFill>
          <a:ln>
            <a:noFill/>
          </a:ln>
        </p:spPr>
      </p:sp>
      <p:sp>
        <p:nvSpPr>
          <p:cNvPr id="134" name="Google Shape;134;p24"/>
          <p:cNvSpPr/>
          <p:nvPr>
            <p:ph idx="5" type="pic"/>
          </p:nvPr>
        </p:nvSpPr>
        <p:spPr>
          <a:xfrm>
            <a:off x="7080582" y="1291565"/>
            <a:ext cx="1714500" cy="1028700"/>
          </a:xfrm>
          <a:prstGeom prst="rect">
            <a:avLst/>
          </a:prstGeom>
          <a:solidFill>
            <a:schemeClr val="accent2"/>
          </a:solidFill>
          <a:ln>
            <a:noFill/>
          </a:ln>
        </p:spPr>
      </p:sp>
      <p:sp>
        <p:nvSpPr>
          <p:cNvPr id="135" name="Google Shape;135;p24"/>
          <p:cNvSpPr txBox="1"/>
          <p:nvPr>
            <p:ph idx="1" type="body"/>
          </p:nvPr>
        </p:nvSpPr>
        <p:spPr>
          <a:xfrm>
            <a:off x="284983" y="2409938"/>
            <a:ext cx="1714500" cy="21002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F7F7F"/>
              </a:buClr>
              <a:buSzPts val="1100"/>
              <a:buNone/>
              <a:defRPr b="0" sz="1100">
                <a:solidFill>
                  <a:srgbClr val="7F7F7F"/>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200"/>
              <a:buNone/>
              <a:defRPr sz="1200"/>
            </a:lvl2pPr>
            <a:lvl3pPr indent="-228600" lvl="2" marL="1371600" algn="l">
              <a:lnSpc>
                <a:spcPct val="90000"/>
              </a:lnSpc>
              <a:spcBef>
                <a:spcPts val="400"/>
              </a:spcBef>
              <a:spcAft>
                <a:spcPts val="0"/>
              </a:spcAft>
              <a:buClr>
                <a:srgbClr val="3F3F3F"/>
              </a:buClr>
              <a:buSzPts val="1200"/>
              <a:buNone/>
              <a:defRPr sz="1200"/>
            </a:lvl3pPr>
            <a:lvl4pPr indent="-228600" lvl="3" marL="1828800" algn="l">
              <a:lnSpc>
                <a:spcPct val="90000"/>
              </a:lnSpc>
              <a:spcBef>
                <a:spcPts val="400"/>
              </a:spcBef>
              <a:spcAft>
                <a:spcPts val="0"/>
              </a:spcAft>
              <a:buClr>
                <a:srgbClr val="3F3F3F"/>
              </a:buClr>
              <a:buSzPts val="1200"/>
              <a:buNone/>
              <a:defRPr sz="1200"/>
            </a:lvl4pPr>
            <a:lvl5pPr indent="-228600" lvl="4" marL="2286000" algn="l">
              <a:lnSpc>
                <a:spcPct val="90000"/>
              </a:lnSpc>
              <a:spcBef>
                <a:spcPts val="400"/>
              </a:spcBef>
              <a:spcAft>
                <a:spcPts val="0"/>
              </a:spcAft>
              <a:buClr>
                <a:srgbClr val="3F3F3F"/>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6" name="Google Shape;136;p24"/>
          <p:cNvSpPr txBox="1"/>
          <p:nvPr>
            <p:ph idx="6" type="body"/>
          </p:nvPr>
        </p:nvSpPr>
        <p:spPr>
          <a:xfrm>
            <a:off x="284982" y="2639210"/>
            <a:ext cx="1714500" cy="18335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57070"/>
              </a:buClr>
              <a:buSzPts val="800"/>
              <a:buFont typeface="Arial"/>
              <a:buNone/>
              <a:defRPr sz="800">
                <a:solidFill>
                  <a:srgbClr val="757070"/>
                </a:solidFill>
              </a:defRPr>
            </a:lvl1pPr>
            <a:lvl2pPr indent="-228600" lvl="1" marL="914400" algn="l">
              <a:lnSpc>
                <a:spcPct val="90000"/>
              </a:lnSpc>
              <a:spcBef>
                <a:spcPts val="400"/>
              </a:spcBef>
              <a:spcAft>
                <a:spcPts val="0"/>
              </a:spcAft>
              <a:buClr>
                <a:srgbClr val="3F3F3F"/>
              </a:buClr>
              <a:buSzPts val="900"/>
              <a:buFont typeface="Arial"/>
              <a:buNone/>
              <a:defRPr sz="900"/>
            </a:lvl2pPr>
            <a:lvl3pPr indent="-228600" lvl="2" marL="1371600" algn="l">
              <a:lnSpc>
                <a:spcPct val="90000"/>
              </a:lnSpc>
              <a:spcBef>
                <a:spcPts val="400"/>
              </a:spcBef>
              <a:spcAft>
                <a:spcPts val="0"/>
              </a:spcAft>
              <a:buClr>
                <a:srgbClr val="3F3F3F"/>
              </a:buClr>
              <a:buSzPts val="900"/>
              <a:buFont typeface="Arial"/>
              <a:buNone/>
              <a:defRPr sz="900"/>
            </a:lvl3pPr>
            <a:lvl4pPr indent="-228600" lvl="3" marL="1828800" algn="l">
              <a:lnSpc>
                <a:spcPct val="90000"/>
              </a:lnSpc>
              <a:spcBef>
                <a:spcPts val="400"/>
              </a:spcBef>
              <a:spcAft>
                <a:spcPts val="0"/>
              </a:spcAft>
              <a:buClr>
                <a:srgbClr val="3F3F3F"/>
              </a:buClr>
              <a:buSzPts val="900"/>
              <a:buFont typeface="Arial"/>
              <a:buNone/>
              <a:defRPr sz="900"/>
            </a:lvl4pPr>
            <a:lvl5pPr indent="-228600" lvl="4" marL="2286000" algn="l">
              <a:lnSpc>
                <a:spcPct val="90000"/>
              </a:lnSpc>
              <a:spcBef>
                <a:spcPts val="400"/>
              </a:spcBef>
              <a:spcAft>
                <a:spcPts val="0"/>
              </a:spcAft>
              <a:buClr>
                <a:srgbClr val="3F3F3F"/>
              </a:buClr>
              <a:buSzPts val="900"/>
              <a:buFont typeface="Arial"/>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7" name="Google Shape;137;p24"/>
          <p:cNvSpPr txBox="1"/>
          <p:nvPr>
            <p:ph idx="7" type="body"/>
          </p:nvPr>
        </p:nvSpPr>
        <p:spPr>
          <a:xfrm>
            <a:off x="2498789" y="2409938"/>
            <a:ext cx="1714500" cy="21002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F7F7F"/>
              </a:buClr>
              <a:buSzPts val="1100"/>
              <a:buNone/>
              <a:defRPr b="0" sz="1100">
                <a:solidFill>
                  <a:srgbClr val="7F7F7F"/>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200"/>
              <a:buNone/>
              <a:defRPr sz="1200"/>
            </a:lvl2pPr>
            <a:lvl3pPr indent="-228600" lvl="2" marL="1371600" algn="l">
              <a:lnSpc>
                <a:spcPct val="90000"/>
              </a:lnSpc>
              <a:spcBef>
                <a:spcPts val="400"/>
              </a:spcBef>
              <a:spcAft>
                <a:spcPts val="0"/>
              </a:spcAft>
              <a:buClr>
                <a:srgbClr val="3F3F3F"/>
              </a:buClr>
              <a:buSzPts val="1200"/>
              <a:buNone/>
              <a:defRPr sz="1200"/>
            </a:lvl3pPr>
            <a:lvl4pPr indent="-228600" lvl="3" marL="1828800" algn="l">
              <a:lnSpc>
                <a:spcPct val="90000"/>
              </a:lnSpc>
              <a:spcBef>
                <a:spcPts val="400"/>
              </a:spcBef>
              <a:spcAft>
                <a:spcPts val="0"/>
              </a:spcAft>
              <a:buClr>
                <a:srgbClr val="3F3F3F"/>
              </a:buClr>
              <a:buSzPts val="1200"/>
              <a:buNone/>
              <a:defRPr sz="1200"/>
            </a:lvl4pPr>
            <a:lvl5pPr indent="-228600" lvl="4" marL="2286000" algn="l">
              <a:lnSpc>
                <a:spcPct val="90000"/>
              </a:lnSpc>
              <a:spcBef>
                <a:spcPts val="400"/>
              </a:spcBef>
              <a:spcAft>
                <a:spcPts val="0"/>
              </a:spcAft>
              <a:buClr>
                <a:srgbClr val="3F3F3F"/>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8" name="Google Shape;138;p24"/>
          <p:cNvSpPr txBox="1"/>
          <p:nvPr>
            <p:ph idx="8" type="body"/>
          </p:nvPr>
        </p:nvSpPr>
        <p:spPr>
          <a:xfrm>
            <a:off x="2498789" y="2639210"/>
            <a:ext cx="1714500" cy="18335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57070"/>
              </a:buClr>
              <a:buSzPts val="800"/>
              <a:buFont typeface="Arial"/>
              <a:buNone/>
              <a:defRPr sz="800">
                <a:solidFill>
                  <a:srgbClr val="757070"/>
                </a:solidFill>
              </a:defRPr>
            </a:lvl1pPr>
            <a:lvl2pPr indent="-228600" lvl="1" marL="914400" algn="l">
              <a:lnSpc>
                <a:spcPct val="90000"/>
              </a:lnSpc>
              <a:spcBef>
                <a:spcPts val="400"/>
              </a:spcBef>
              <a:spcAft>
                <a:spcPts val="0"/>
              </a:spcAft>
              <a:buClr>
                <a:srgbClr val="3F3F3F"/>
              </a:buClr>
              <a:buSzPts val="900"/>
              <a:buFont typeface="Arial"/>
              <a:buNone/>
              <a:defRPr sz="900"/>
            </a:lvl2pPr>
            <a:lvl3pPr indent="-228600" lvl="2" marL="1371600" algn="l">
              <a:lnSpc>
                <a:spcPct val="90000"/>
              </a:lnSpc>
              <a:spcBef>
                <a:spcPts val="400"/>
              </a:spcBef>
              <a:spcAft>
                <a:spcPts val="0"/>
              </a:spcAft>
              <a:buClr>
                <a:srgbClr val="3F3F3F"/>
              </a:buClr>
              <a:buSzPts val="900"/>
              <a:buFont typeface="Arial"/>
              <a:buNone/>
              <a:defRPr sz="900"/>
            </a:lvl3pPr>
            <a:lvl4pPr indent="-228600" lvl="3" marL="1828800" algn="l">
              <a:lnSpc>
                <a:spcPct val="90000"/>
              </a:lnSpc>
              <a:spcBef>
                <a:spcPts val="400"/>
              </a:spcBef>
              <a:spcAft>
                <a:spcPts val="0"/>
              </a:spcAft>
              <a:buClr>
                <a:srgbClr val="3F3F3F"/>
              </a:buClr>
              <a:buSzPts val="900"/>
              <a:buFont typeface="Arial"/>
              <a:buNone/>
              <a:defRPr sz="900"/>
            </a:lvl4pPr>
            <a:lvl5pPr indent="-228600" lvl="4" marL="2286000" algn="l">
              <a:lnSpc>
                <a:spcPct val="90000"/>
              </a:lnSpc>
              <a:spcBef>
                <a:spcPts val="400"/>
              </a:spcBef>
              <a:spcAft>
                <a:spcPts val="0"/>
              </a:spcAft>
              <a:buClr>
                <a:srgbClr val="3F3F3F"/>
              </a:buClr>
              <a:buSzPts val="900"/>
              <a:buFont typeface="Arial"/>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9" name="Google Shape;139;p24"/>
          <p:cNvSpPr txBox="1"/>
          <p:nvPr>
            <p:ph idx="9" type="body"/>
          </p:nvPr>
        </p:nvSpPr>
        <p:spPr>
          <a:xfrm>
            <a:off x="4784790" y="2409938"/>
            <a:ext cx="1714500" cy="21002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F7F7F"/>
              </a:buClr>
              <a:buSzPts val="1100"/>
              <a:buNone/>
              <a:defRPr b="0" sz="1100">
                <a:solidFill>
                  <a:srgbClr val="7F7F7F"/>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200"/>
              <a:buNone/>
              <a:defRPr sz="1200"/>
            </a:lvl2pPr>
            <a:lvl3pPr indent="-228600" lvl="2" marL="1371600" algn="l">
              <a:lnSpc>
                <a:spcPct val="90000"/>
              </a:lnSpc>
              <a:spcBef>
                <a:spcPts val="400"/>
              </a:spcBef>
              <a:spcAft>
                <a:spcPts val="0"/>
              </a:spcAft>
              <a:buClr>
                <a:srgbClr val="3F3F3F"/>
              </a:buClr>
              <a:buSzPts val="1200"/>
              <a:buNone/>
              <a:defRPr sz="1200"/>
            </a:lvl3pPr>
            <a:lvl4pPr indent="-228600" lvl="3" marL="1828800" algn="l">
              <a:lnSpc>
                <a:spcPct val="90000"/>
              </a:lnSpc>
              <a:spcBef>
                <a:spcPts val="400"/>
              </a:spcBef>
              <a:spcAft>
                <a:spcPts val="0"/>
              </a:spcAft>
              <a:buClr>
                <a:srgbClr val="3F3F3F"/>
              </a:buClr>
              <a:buSzPts val="1200"/>
              <a:buNone/>
              <a:defRPr sz="1200"/>
            </a:lvl4pPr>
            <a:lvl5pPr indent="-228600" lvl="4" marL="2286000" algn="l">
              <a:lnSpc>
                <a:spcPct val="90000"/>
              </a:lnSpc>
              <a:spcBef>
                <a:spcPts val="400"/>
              </a:spcBef>
              <a:spcAft>
                <a:spcPts val="0"/>
              </a:spcAft>
              <a:buClr>
                <a:srgbClr val="3F3F3F"/>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0" name="Google Shape;140;p24"/>
          <p:cNvSpPr txBox="1"/>
          <p:nvPr>
            <p:ph idx="13" type="body"/>
          </p:nvPr>
        </p:nvSpPr>
        <p:spPr>
          <a:xfrm>
            <a:off x="4784789" y="2639210"/>
            <a:ext cx="1714500" cy="18335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57070"/>
              </a:buClr>
              <a:buSzPts val="800"/>
              <a:buFont typeface="Arial"/>
              <a:buNone/>
              <a:defRPr sz="800">
                <a:solidFill>
                  <a:srgbClr val="757070"/>
                </a:solidFill>
              </a:defRPr>
            </a:lvl1pPr>
            <a:lvl2pPr indent="-228600" lvl="1" marL="914400" algn="l">
              <a:lnSpc>
                <a:spcPct val="90000"/>
              </a:lnSpc>
              <a:spcBef>
                <a:spcPts val="400"/>
              </a:spcBef>
              <a:spcAft>
                <a:spcPts val="0"/>
              </a:spcAft>
              <a:buClr>
                <a:srgbClr val="3F3F3F"/>
              </a:buClr>
              <a:buSzPts val="900"/>
              <a:buFont typeface="Arial"/>
              <a:buNone/>
              <a:defRPr sz="900"/>
            </a:lvl2pPr>
            <a:lvl3pPr indent="-228600" lvl="2" marL="1371600" algn="l">
              <a:lnSpc>
                <a:spcPct val="90000"/>
              </a:lnSpc>
              <a:spcBef>
                <a:spcPts val="400"/>
              </a:spcBef>
              <a:spcAft>
                <a:spcPts val="0"/>
              </a:spcAft>
              <a:buClr>
                <a:srgbClr val="3F3F3F"/>
              </a:buClr>
              <a:buSzPts val="900"/>
              <a:buFont typeface="Arial"/>
              <a:buNone/>
              <a:defRPr sz="900"/>
            </a:lvl3pPr>
            <a:lvl4pPr indent="-228600" lvl="3" marL="1828800" algn="l">
              <a:lnSpc>
                <a:spcPct val="90000"/>
              </a:lnSpc>
              <a:spcBef>
                <a:spcPts val="400"/>
              </a:spcBef>
              <a:spcAft>
                <a:spcPts val="0"/>
              </a:spcAft>
              <a:buClr>
                <a:srgbClr val="3F3F3F"/>
              </a:buClr>
              <a:buSzPts val="900"/>
              <a:buFont typeface="Arial"/>
              <a:buNone/>
              <a:defRPr sz="900"/>
            </a:lvl4pPr>
            <a:lvl5pPr indent="-228600" lvl="4" marL="2286000" algn="l">
              <a:lnSpc>
                <a:spcPct val="90000"/>
              </a:lnSpc>
              <a:spcBef>
                <a:spcPts val="400"/>
              </a:spcBef>
              <a:spcAft>
                <a:spcPts val="0"/>
              </a:spcAft>
              <a:buClr>
                <a:srgbClr val="3F3F3F"/>
              </a:buClr>
              <a:buSzPts val="900"/>
              <a:buFont typeface="Arial"/>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1" name="Google Shape;141;p24"/>
          <p:cNvSpPr txBox="1"/>
          <p:nvPr>
            <p:ph idx="14" type="body"/>
          </p:nvPr>
        </p:nvSpPr>
        <p:spPr>
          <a:xfrm>
            <a:off x="7007623" y="2409938"/>
            <a:ext cx="1714500" cy="21002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F7F7F"/>
              </a:buClr>
              <a:buSzPts val="1100"/>
              <a:buNone/>
              <a:defRPr b="0" sz="1100">
                <a:solidFill>
                  <a:srgbClr val="7F7F7F"/>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200"/>
              <a:buNone/>
              <a:defRPr sz="1200"/>
            </a:lvl2pPr>
            <a:lvl3pPr indent="-228600" lvl="2" marL="1371600" algn="l">
              <a:lnSpc>
                <a:spcPct val="90000"/>
              </a:lnSpc>
              <a:spcBef>
                <a:spcPts val="400"/>
              </a:spcBef>
              <a:spcAft>
                <a:spcPts val="0"/>
              </a:spcAft>
              <a:buClr>
                <a:srgbClr val="3F3F3F"/>
              </a:buClr>
              <a:buSzPts val="1200"/>
              <a:buNone/>
              <a:defRPr sz="1200"/>
            </a:lvl3pPr>
            <a:lvl4pPr indent="-228600" lvl="3" marL="1828800" algn="l">
              <a:lnSpc>
                <a:spcPct val="90000"/>
              </a:lnSpc>
              <a:spcBef>
                <a:spcPts val="400"/>
              </a:spcBef>
              <a:spcAft>
                <a:spcPts val="0"/>
              </a:spcAft>
              <a:buClr>
                <a:srgbClr val="3F3F3F"/>
              </a:buClr>
              <a:buSzPts val="1200"/>
              <a:buNone/>
              <a:defRPr sz="1200"/>
            </a:lvl4pPr>
            <a:lvl5pPr indent="-228600" lvl="4" marL="2286000" algn="l">
              <a:lnSpc>
                <a:spcPct val="90000"/>
              </a:lnSpc>
              <a:spcBef>
                <a:spcPts val="400"/>
              </a:spcBef>
              <a:spcAft>
                <a:spcPts val="0"/>
              </a:spcAft>
              <a:buClr>
                <a:srgbClr val="3F3F3F"/>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2" name="Google Shape;142;p24"/>
          <p:cNvSpPr txBox="1"/>
          <p:nvPr>
            <p:ph idx="15" type="body"/>
          </p:nvPr>
        </p:nvSpPr>
        <p:spPr>
          <a:xfrm>
            <a:off x="7007622" y="2639210"/>
            <a:ext cx="1714500" cy="18335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57070"/>
              </a:buClr>
              <a:buSzPts val="800"/>
              <a:buFont typeface="Arial"/>
              <a:buNone/>
              <a:defRPr sz="800">
                <a:solidFill>
                  <a:srgbClr val="757070"/>
                </a:solidFill>
              </a:defRPr>
            </a:lvl1pPr>
            <a:lvl2pPr indent="-228600" lvl="1" marL="914400" algn="l">
              <a:lnSpc>
                <a:spcPct val="90000"/>
              </a:lnSpc>
              <a:spcBef>
                <a:spcPts val="400"/>
              </a:spcBef>
              <a:spcAft>
                <a:spcPts val="0"/>
              </a:spcAft>
              <a:buClr>
                <a:srgbClr val="3F3F3F"/>
              </a:buClr>
              <a:buSzPts val="900"/>
              <a:buFont typeface="Arial"/>
              <a:buNone/>
              <a:defRPr sz="900"/>
            </a:lvl2pPr>
            <a:lvl3pPr indent="-228600" lvl="2" marL="1371600" algn="l">
              <a:lnSpc>
                <a:spcPct val="90000"/>
              </a:lnSpc>
              <a:spcBef>
                <a:spcPts val="400"/>
              </a:spcBef>
              <a:spcAft>
                <a:spcPts val="0"/>
              </a:spcAft>
              <a:buClr>
                <a:srgbClr val="3F3F3F"/>
              </a:buClr>
              <a:buSzPts val="900"/>
              <a:buFont typeface="Arial"/>
              <a:buNone/>
              <a:defRPr sz="900"/>
            </a:lvl3pPr>
            <a:lvl4pPr indent="-228600" lvl="3" marL="1828800" algn="l">
              <a:lnSpc>
                <a:spcPct val="90000"/>
              </a:lnSpc>
              <a:spcBef>
                <a:spcPts val="400"/>
              </a:spcBef>
              <a:spcAft>
                <a:spcPts val="0"/>
              </a:spcAft>
              <a:buClr>
                <a:srgbClr val="3F3F3F"/>
              </a:buClr>
              <a:buSzPts val="900"/>
              <a:buFont typeface="Arial"/>
              <a:buNone/>
              <a:defRPr sz="900"/>
            </a:lvl4pPr>
            <a:lvl5pPr indent="-228600" lvl="4" marL="2286000" algn="l">
              <a:lnSpc>
                <a:spcPct val="90000"/>
              </a:lnSpc>
              <a:spcBef>
                <a:spcPts val="400"/>
              </a:spcBef>
              <a:spcAft>
                <a:spcPts val="0"/>
              </a:spcAft>
              <a:buClr>
                <a:srgbClr val="3F3F3F"/>
              </a:buClr>
              <a:buSzPts val="900"/>
              <a:buFont typeface="Arial"/>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24"/>
          <p:cNvSpPr/>
          <p:nvPr>
            <p:ph idx="16" type="pic"/>
          </p:nvPr>
        </p:nvSpPr>
        <p:spPr>
          <a:xfrm>
            <a:off x="372978" y="3057205"/>
            <a:ext cx="1714500" cy="1028700"/>
          </a:xfrm>
          <a:prstGeom prst="rect">
            <a:avLst/>
          </a:prstGeom>
          <a:solidFill>
            <a:schemeClr val="accent2"/>
          </a:solidFill>
          <a:ln>
            <a:noFill/>
          </a:ln>
        </p:spPr>
      </p:sp>
      <p:sp>
        <p:nvSpPr>
          <p:cNvPr id="144" name="Google Shape;144;p24"/>
          <p:cNvSpPr/>
          <p:nvPr>
            <p:ph idx="17" type="pic"/>
          </p:nvPr>
        </p:nvSpPr>
        <p:spPr>
          <a:xfrm>
            <a:off x="2586786" y="3057205"/>
            <a:ext cx="1714500" cy="1028700"/>
          </a:xfrm>
          <a:prstGeom prst="rect">
            <a:avLst/>
          </a:prstGeom>
          <a:solidFill>
            <a:schemeClr val="accent2"/>
          </a:solidFill>
          <a:ln>
            <a:noFill/>
          </a:ln>
        </p:spPr>
      </p:sp>
      <p:sp>
        <p:nvSpPr>
          <p:cNvPr id="145" name="Google Shape;145;p24"/>
          <p:cNvSpPr/>
          <p:nvPr>
            <p:ph idx="18" type="pic"/>
          </p:nvPr>
        </p:nvSpPr>
        <p:spPr>
          <a:xfrm>
            <a:off x="4872786" y="3057205"/>
            <a:ext cx="1714500" cy="1028700"/>
          </a:xfrm>
          <a:prstGeom prst="rect">
            <a:avLst/>
          </a:prstGeom>
          <a:solidFill>
            <a:schemeClr val="accent2"/>
          </a:solidFill>
          <a:ln>
            <a:noFill/>
          </a:ln>
        </p:spPr>
      </p:sp>
      <p:sp>
        <p:nvSpPr>
          <p:cNvPr id="146" name="Google Shape;146;p24"/>
          <p:cNvSpPr/>
          <p:nvPr>
            <p:ph idx="19" type="pic"/>
          </p:nvPr>
        </p:nvSpPr>
        <p:spPr>
          <a:xfrm>
            <a:off x="7095618" y="3057205"/>
            <a:ext cx="1714500" cy="1028700"/>
          </a:xfrm>
          <a:prstGeom prst="rect">
            <a:avLst/>
          </a:prstGeom>
          <a:solidFill>
            <a:schemeClr val="accent2"/>
          </a:solidFill>
          <a:ln>
            <a:noFill/>
          </a:ln>
        </p:spPr>
      </p:sp>
      <p:sp>
        <p:nvSpPr>
          <p:cNvPr id="147" name="Google Shape;147;p24"/>
          <p:cNvSpPr txBox="1"/>
          <p:nvPr>
            <p:ph idx="20" type="body"/>
          </p:nvPr>
        </p:nvSpPr>
        <p:spPr>
          <a:xfrm>
            <a:off x="300019" y="4175579"/>
            <a:ext cx="1714500" cy="21002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F7F7F"/>
              </a:buClr>
              <a:buSzPts val="1100"/>
              <a:buNone/>
              <a:defRPr b="0" sz="1100">
                <a:solidFill>
                  <a:srgbClr val="7F7F7F"/>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200"/>
              <a:buNone/>
              <a:defRPr sz="1200"/>
            </a:lvl2pPr>
            <a:lvl3pPr indent="-228600" lvl="2" marL="1371600" algn="l">
              <a:lnSpc>
                <a:spcPct val="90000"/>
              </a:lnSpc>
              <a:spcBef>
                <a:spcPts val="400"/>
              </a:spcBef>
              <a:spcAft>
                <a:spcPts val="0"/>
              </a:spcAft>
              <a:buClr>
                <a:srgbClr val="3F3F3F"/>
              </a:buClr>
              <a:buSzPts val="1200"/>
              <a:buNone/>
              <a:defRPr sz="1200"/>
            </a:lvl3pPr>
            <a:lvl4pPr indent="-228600" lvl="3" marL="1828800" algn="l">
              <a:lnSpc>
                <a:spcPct val="90000"/>
              </a:lnSpc>
              <a:spcBef>
                <a:spcPts val="400"/>
              </a:spcBef>
              <a:spcAft>
                <a:spcPts val="0"/>
              </a:spcAft>
              <a:buClr>
                <a:srgbClr val="3F3F3F"/>
              </a:buClr>
              <a:buSzPts val="1200"/>
              <a:buNone/>
              <a:defRPr sz="1200"/>
            </a:lvl4pPr>
            <a:lvl5pPr indent="-228600" lvl="4" marL="2286000" algn="l">
              <a:lnSpc>
                <a:spcPct val="90000"/>
              </a:lnSpc>
              <a:spcBef>
                <a:spcPts val="400"/>
              </a:spcBef>
              <a:spcAft>
                <a:spcPts val="0"/>
              </a:spcAft>
              <a:buClr>
                <a:srgbClr val="3F3F3F"/>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8" name="Google Shape;148;p24"/>
          <p:cNvSpPr txBox="1"/>
          <p:nvPr>
            <p:ph idx="21" type="body"/>
          </p:nvPr>
        </p:nvSpPr>
        <p:spPr>
          <a:xfrm>
            <a:off x="300018" y="4404850"/>
            <a:ext cx="1714500" cy="18335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57070"/>
              </a:buClr>
              <a:buSzPts val="800"/>
              <a:buFont typeface="Arial"/>
              <a:buNone/>
              <a:defRPr sz="800">
                <a:solidFill>
                  <a:srgbClr val="757070"/>
                </a:solidFill>
              </a:defRPr>
            </a:lvl1pPr>
            <a:lvl2pPr indent="-228600" lvl="1" marL="914400" algn="l">
              <a:lnSpc>
                <a:spcPct val="90000"/>
              </a:lnSpc>
              <a:spcBef>
                <a:spcPts val="400"/>
              </a:spcBef>
              <a:spcAft>
                <a:spcPts val="0"/>
              </a:spcAft>
              <a:buClr>
                <a:srgbClr val="3F3F3F"/>
              </a:buClr>
              <a:buSzPts val="900"/>
              <a:buFont typeface="Arial"/>
              <a:buNone/>
              <a:defRPr sz="900"/>
            </a:lvl2pPr>
            <a:lvl3pPr indent="-228600" lvl="2" marL="1371600" algn="l">
              <a:lnSpc>
                <a:spcPct val="90000"/>
              </a:lnSpc>
              <a:spcBef>
                <a:spcPts val="400"/>
              </a:spcBef>
              <a:spcAft>
                <a:spcPts val="0"/>
              </a:spcAft>
              <a:buClr>
                <a:srgbClr val="3F3F3F"/>
              </a:buClr>
              <a:buSzPts val="900"/>
              <a:buFont typeface="Arial"/>
              <a:buNone/>
              <a:defRPr sz="900"/>
            </a:lvl3pPr>
            <a:lvl4pPr indent="-228600" lvl="3" marL="1828800" algn="l">
              <a:lnSpc>
                <a:spcPct val="90000"/>
              </a:lnSpc>
              <a:spcBef>
                <a:spcPts val="400"/>
              </a:spcBef>
              <a:spcAft>
                <a:spcPts val="0"/>
              </a:spcAft>
              <a:buClr>
                <a:srgbClr val="3F3F3F"/>
              </a:buClr>
              <a:buSzPts val="900"/>
              <a:buFont typeface="Arial"/>
              <a:buNone/>
              <a:defRPr sz="900"/>
            </a:lvl4pPr>
            <a:lvl5pPr indent="-228600" lvl="4" marL="2286000" algn="l">
              <a:lnSpc>
                <a:spcPct val="90000"/>
              </a:lnSpc>
              <a:spcBef>
                <a:spcPts val="400"/>
              </a:spcBef>
              <a:spcAft>
                <a:spcPts val="0"/>
              </a:spcAft>
              <a:buClr>
                <a:srgbClr val="3F3F3F"/>
              </a:buClr>
              <a:buSzPts val="900"/>
              <a:buFont typeface="Arial"/>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9" name="Google Shape;149;p24"/>
          <p:cNvSpPr txBox="1"/>
          <p:nvPr>
            <p:ph idx="22" type="body"/>
          </p:nvPr>
        </p:nvSpPr>
        <p:spPr>
          <a:xfrm>
            <a:off x="2513825" y="4175579"/>
            <a:ext cx="1714500" cy="21002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F7F7F"/>
              </a:buClr>
              <a:buSzPts val="1100"/>
              <a:buNone/>
              <a:defRPr b="0" sz="1100">
                <a:solidFill>
                  <a:srgbClr val="7F7F7F"/>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200"/>
              <a:buNone/>
              <a:defRPr sz="1200"/>
            </a:lvl2pPr>
            <a:lvl3pPr indent="-228600" lvl="2" marL="1371600" algn="l">
              <a:lnSpc>
                <a:spcPct val="90000"/>
              </a:lnSpc>
              <a:spcBef>
                <a:spcPts val="400"/>
              </a:spcBef>
              <a:spcAft>
                <a:spcPts val="0"/>
              </a:spcAft>
              <a:buClr>
                <a:srgbClr val="3F3F3F"/>
              </a:buClr>
              <a:buSzPts val="1200"/>
              <a:buNone/>
              <a:defRPr sz="1200"/>
            </a:lvl3pPr>
            <a:lvl4pPr indent="-228600" lvl="3" marL="1828800" algn="l">
              <a:lnSpc>
                <a:spcPct val="90000"/>
              </a:lnSpc>
              <a:spcBef>
                <a:spcPts val="400"/>
              </a:spcBef>
              <a:spcAft>
                <a:spcPts val="0"/>
              </a:spcAft>
              <a:buClr>
                <a:srgbClr val="3F3F3F"/>
              </a:buClr>
              <a:buSzPts val="1200"/>
              <a:buNone/>
              <a:defRPr sz="1200"/>
            </a:lvl4pPr>
            <a:lvl5pPr indent="-228600" lvl="4" marL="2286000" algn="l">
              <a:lnSpc>
                <a:spcPct val="90000"/>
              </a:lnSpc>
              <a:spcBef>
                <a:spcPts val="400"/>
              </a:spcBef>
              <a:spcAft>
                <a:spcPts val="0"/>
              </a:spcAft>
              <a:buClr>
                <a:srgbClr val="3F3F3F"/>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0" name="Google Shape;150;p24"/>
          <p:cNvSpPr txBox="1"/>
          <p:nvPr>
            <p:ph idx="23" type="body"/>
          </p:nvPr>
        </p:nvSpPr>
        <p:spPr>
          <a:xfrm>
            <a:off x="2513825" y="4404850"/>
            <a:ext cx="1714500" cy="18335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57070"/>
              </a:buClr>
              <a:buSzPts val="800"/>
              <a:buFont typeface="Arial"/>
              <a:buNone/>
              <a:defRPr sz="800">
                <a:solidFill>
                  <a:srgbClr val="757070"/>
                </a:solidFill>
              </a:defRPr>
            </a:lvl1pPr>
            <a:lvl2pPr indent="-228600" lvl="1" marL="914400" algn="l">
              <a:lnSpc>
                <a:spcPct val="90000"/>
              </a:lnSpc>
              <a:spcBef>
                <a:spcPts val="400"/>
              </a:spcBef>
              <a:spcAft>
                <a:spcPts val="0"/>
              </a:spcAft>
              <a:buClr>
                <a:srgbClr val="3F3F3F"/>
              </a:buClr>
              <a:buSzPts val="900"/>
              <a:buFont typeface="Arial"/>
              <a:buNone/>
              <a:defRPr sz="900"/>
            </a:lvl2pPr>
            <a:lvl3pPr indent="-228600" lvl="2" marL="1371600" algn="l">
              <a:lnSpc>
                <a:spcPct val="90000"/>
              </a:lnSpc>
              <a:spcBef>
                <a:spcPts val="400"/>
              </a:spcBef>
              <a:spcAft>
                <a:spcPts val="0"/>
              </a:spcAft>
              <a:buClr>
                <a:srgbClr val="3F3F3F"/>
              </a:buClr>
              <a:buSzPts val="900"/>
              <a:buFont typeface="Arial"/>
              <a:buNone/>
              <a:defRPr sz="900"/>
            </a:lvl3pPr>
            <a:lvl4pPr indent="-228600" lvl="3" marL="1828800" algn="l">
              <a:lnSpc>
                <a:spcPct val="90000"/>
              </a:lnSpc>
              <a:spcBef>
                <a:spcPts val="400"/>
              </a:spcBef>
              <a:spcAft>
                <a:spcPts val="0"/>
              </a:spcAft>
              <a:buClr>
                <a:srgbClr val="3F3F3F"/>
              </a:buClr>
              <a:buSzPts val="900"/>
              <a:buFont typeface="Arial"/>
              <a:buNone/>
              <a:defRPr sz="900"/>
            </a:lvl4pPr>
            <a:lvl5pPr indent="-228600" lvl="4" marL="2286000" algn="l">
              <a:lnSpc>
                <a:spcPct val="90000"/>
              </a:lnSpc>
              <a:spcBef>
                <a:spcPts val="400"/>
              </a:spcBef>
              <a:spcAft>
                <a:spcPts val="0"/>
              </a:spcAft>
              <a:buClr>
                <a:srgbClr val="3F3F3F"/>
              </a:buClr>
              <a:buSzPts val="900"/>
              <a:buFont typeface="Arial"/>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1" name="Google Shape;151;p24"/>
          <p:cNvSpPr txBox="1"/>
          <p:nvPr>
            <p:ph idx="24" type="body"/>
          </p:nvPr>
        </p:nvSpPr>
        <p:spPr>
          <a:xfrm>
            <a:off x="4799826" y="4175579"/>
            <a:ext cx="1714500" cy="21002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F7F7F"/>
              </a:buClr>
              <a:buSzPts val="1100"/>
              <a:buNone/>
              <a:defRPr b="0" sz="1100">
                <a:solidFill>
                  <a:srgbClr val="7F7F7F"/>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200"/>
              <a:buNone/>
              <a:defRPr sz="1200"/>
            </a:lvl2pPr>
            <a:lvl3pPr indent="-228600" lvl="2" marL="1371600" algn="l">
              <a:lnSpc>
                <a:spcPct val="90000"/>
              </a:lnSpc>
              <a:spcBef>
                <a:spcPts val="400"/>
              </a:spcBef>
              <a:spcAft>
                <a:spcPts val="0"/>
              </a:spcAft>
              <a:buClr>
                <a:srgbClr val="3F3F3F"/>
              </a:buClr>
              <a:buSzPts val="1200"/>
              <a:buNone/>
              <a:defRPr sz="1200"/>
            </a:lvl3pPr>
            <a:lvl4pPr indent="-228600" lvl="3" marL="1828800" algn="l">
              <a:lnSpc>
                <a:spcPct val="90000"/>
              </a:lnSpc>
              <a:spcBef>
                <a:spcPts val="400"/>
              </a:spcBef>
              <a:spcAft>
                <a:spcPts val="0"/>
              </a:spcAft>
              <a:buClr>
                <a:srgbClr val="3F3F3F"/>
              </a:buClr>
              <a:buSzPts val="1200"/>
              <a:buNone/>
              <a:defRPr sz="1200"/>
            </a:lvl4pPr>
            <a:lvl5pPr indent="-228600" lvl="4" marL="2286000" algn="l">
              <a:lnSpc>
                <a:spcPct val="90000"/>
              </a:lnSpc>
              <a:spcBef>
                <a:spcPts val="400"/>
              </a:spcBef>
              <a:spcAft>
                <a:spcPts val="0"/>
              </a:spcAft>
              <a:buClr>
                <a:srgbClr val="3F3F3F"/>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2" name="Google Shape;152;p24"/>
          <p:cNvSpPr txBox="1"/>
          <p:nvPr>
            <p:ph idx="25" type="body"/>
          </p:nvPr>
        </p:nvSpPr>
        <p:spPr>
          <a:xfrm>
            <a:off x="4799825" y="4404850"/>
            <a:ext cx="1714500" cy="18335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57070"/>
              </a:buClr>
              <a:buSzPts val="800"/>
              <a:buFont typeface="Arial"/>
              <a:buNone/>
              <a:defRPr sz="800">
                <a:solidFill>
                  <a:srgbClr val="757070"/>
                </a:solidFill>
              </a:defRPr>
            </a:lvl1pPr>
            <a:lvl2pPr indent="-228600" lvl="1" marL="914400" algn="l">
              <a:lnSpc>
                <a:spcPct val="90000"/>
              </a:lnSpc>
              <a:spcBef>
                <a:spcPts val="400"/>
              </a:spcBef>
              <a:spcAft>
                <a:spcPts val="0"/>
              </a:spcAft>
              <a:buClr>
                <a:srgbClr val="3F3F3F"/>
              </a:buClr>
              <a:buSzPts val="900"/>
              <a:buFont typeface="Arial"/>
              <a:buNone/>
              <a:defRPr sz="900"/>
            </a:lvl2pPr>
            <a:lvl3pPr indent="-228600" lvl="2" marL="1371600" algn="l">
              <a:lnSpc>
                <a:spcPct val="90000"/>
              </a:lnSpc>
              <a:spcBef>
                <a:spcPts val="400"/>
              </a:spcBef>
              <a:spcAft>
                <a:spcPts val="0"/>
              </a:spcAft>
              <a:buClr>
                <a:srgbClr val="3F3F3F"/>
              </a:buClr>
              <a:buSzPts val="900"/>
              <a:buFont typeface="Arial"/>
              <a:buNone/>
              <a:defRPr sz="900"/>
            </a:lvl3pPr>
            <a:lvl4pPr indent="-228600" lvl="3" marL="1828800" algn="l">
              <a:lnSpc>
                <a:spcPct val="90000"/>
              </a:lnSpc>
              <a:spcBef>
                <a:spcPts val="400"/>
              </a:spcBef>
              <a:spcAft>
                <a:spcPts val="0"/>
              </a:spcAft>
              <a:buClr>
                <a:srgbClr val="3F3F3F"/>
              </a:buClr>
              <a:buSzPts val="900"/>
              <a:buFont typeface="Arial"/>
              <a:buNone/>
              <a:defRPr sz="900"/>
            </a:lvl4pPr>
            <a:lvl5pPr indent="-228600" lvl="4" marL="2286000" algn="l">
              <a:lnSpc>
                <a:spcPct val="90000"/>
              </a:lnSpc>
              <a:spcBef>
                <a:spcPts val="400"/>
              </a:spcBef>
              <a:spcAft>
                <a:spcPts val="0"/>
              </a:spcAft>
              <a:buClr>
                <a:srgbClr val="3F3F3F"/>
              </a:buClr>
              <a:buSzPts val="900"/>
              <a:buFont typeface="Arial"/>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3" name="Google Shape;153;p24"/>
          <p:cNvSpPr txBox="1"/>
          <p:nvPr>
            <p:ph idx="26" type="body"/>
          </p:nvPr>
        </p:nvSpPr>
        <p:spPr>
          <a:xfrm>
            <a:off x="7022659" y="4175579"/>
            <a:ext cx="1714500" cy="21002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F7F7F"/>
              </a:buClr>
              <a:buSzPts val="1100"/>
              <a:buNone/>
              <a:defRPr b="0" sz="1100">
                <a:solidFill>
                  <a:srgbClr val="7F7F7F"/>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200"/>
              <a:buNone/>
              <a:defRPr sz="1200"/>
            </a:lvl2pPr>
            <a:lvl3pPr indent="-228600" lvl="2" marL="1371600" algn="l">
              <a:lnSpc>
                <a:spcPct val="90000"/>
              </a:lnSpc>
              <a:spcBef>
                <a:spcPts val="400"/>
              </a:spcBef>
              <a:spcAft>
                <a:spcPts val="0"/>
              </a:spcAft>
              <a:buClr>
                <a:srgbClr val="3F3F3F"/>
              </a:buClr>
              <a:buSzPts val="1200"/>
              <a:buNone/>
              <a:defRPr sz="1200"/>
            </a:lvl3pPr>
            <a:lvl4pPr indent="-228600" lvl="3" marL="1828800" algn="l">
              <a:lnSpc>
                <a:spcPct val="90000"/>
              </a:lnSpc>
              <a:spcBef>
                <a:spcPts val="400"/>
              </a:spcBef>
              <a:spcAft>
                <a:spcPts val="0"/>
              </a:spcAft>
              <a:buClr>
                <a:srgbClr val="3F3F3F"/>
              </a:buClr>
              <a:buSzPts val="1200"/>
              <a:buNone/>
              <a:defRPr sz="1200"/>
            </a:lvl4pPr>
            <a:lvl5pPr indent="-228600" lvl="4" marL="2286000" algn="l">
              <a:lnSpc>
                <a:spcPct val="90000"/>
              </a:lnSpc>
              <a:spcBef>
                <a:spcPts val="400"/>
              </a:spcBef>
              <a:spcAft>
                <a:spcPts val="0"/>
              </a:spcAft>
              <a:buClr>
                <a:srgbClr val="3F3F3F"/>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4" name="Google Shape;154;p24"/>
          <p:cNvSpPr txBox="1"/>
          <p:nvPr>
            <p:ph idx="27" type="body"/>
          </p:nvPr>
        </p:nvSpPr>
        <p:spPr>
          <a:xfrm>
            <a:off x="7022658" y="4404850"/>
            <a:ext cx="1714500" cy="18335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57070"/>
              </a:buClr>
              <a:buSzPts val="800"/>
              <a:buFont typeface="Arial"/>
              <a:buNone/>
              <a:defRPr sz="800">
                <a:solidFill>
                  <a:srgbClr val="757070"/>
                </a:solidFill>
              </a:defRPr>
            </a:lvl1pPr>
            <a:lvl2pPr indent="-228600" lvl="1" marL="914400" algn="l">
              <a:lnSpc>
                <a:spcPct val="90000"/>
              </a:lnSpc>
              <a:spcBef>
                <a:spcPts val="400"/>
              </a:spcBef>
              <a:spcAft>
                <a:spcPts val="0"/>
              </a:spcAft>
              <a:buClr>
                <a:srgbClr val="3F3F3F"/>
              </a:buClr>
              <a:buSzPts val="900"/>
              <a:buFont typeface="Arial"/>
              <a:buNone/>
              <a:defRPr sz="900"/>
            </a:lvl2pPr>
            <a:lvl3pPr indent="-228600" lvl="2" marL="1371600" algn="l">
              <a:lnSpc>
                <a:spcPct val="90000"/>
              </a:lnSpc>
              <a:spcBef>
                <a:spcPts val="400"/>
              </a:spcBef>
              <a:spcAft>
                <a:spcPts val="0"/>
              </a:spcAft>
              <a:buClr>
                <a:srgbClr val="3F3F3F"/>
              </a:buClr>
              <a:buSzPts val="900"/>
              <a:buFont typeface="Arial"/>
              <a:buNone/>
              <a:defRPr sz="900"/>
            </a:lvl3pPr>
            <a:lvl4pPr indent="-228600" lvl="3" marL="1828800" algn="l">
              <a:lnSpc>
                <a:spcPct val="90000"/>
              </a:lnSpc>
              <a:spcBef>
                <a:spcPts val="400"/>
              </a:spcBef>
              <a:spcAft>
                <a:spcPts val="0"/>
              </a:spcAft>
              <a:buClr>
                <a:srgbClr val="3F3F3F"/>
              </a:buClr>
              <a:buSzPts val="900"/>
              <a:buFont typeface="Arial"/>
              <a:buNone/>
              <a:defRPr sz="900"/>
            </a:lvl4pPr>
            <a:lvl5pPr indent="-228600" lvl="4" marL="2286000" algn="l">
              <a:lnSpc>
                <a:spcPct val="90000"/>
              </a:lnSpc>
              <a:spcBef>
                <a:spcPts val="400"/>
              </a:spcBef>
              <a:spcAft>
                <a:spcPts val="0"/>
              </a:spcAft>
              <a:buClr>
                <a:srgbClr val="3F3F3F"/>
              </a:buClr>
              <a:buSzPts val="900"/>
              <a:buFont typeface="Arial"/>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5" name="Google Shape;155;p24"/>
          <p:cNvSpPr txBox="1"/>
          <p:nvPr>
            <p:ph idx="10" type="dt"/>
          </p:nvPr>
        </p:nvSpPr>
        <p:spPr>
          <a:xfrm>
            <a:off x="3429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6" name="Google Shape;156;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7" name="Google Shape;157;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58" name="Shape 158"/>
        <p:cNvGrpSpPr/>
        <p:nvPr/>
      </p:nvGrpSpPr>
      <p:grpSpPr>
        <a:xfrm>
          <a:off x="0" y="0"/>
          <a:ext cx="0" cy="0"/>
          <a:chOff x="0" y="0"/>
          <a:chExt cx="0" cy="0"/>
        </a:xfrm>
      </p:grpSpPr>
      <p:sp>
        <p:nvSpPr>
          <p:cNvPr id="159" name="Google Shape;159;p25"/>
          <p:cNvSpPr txBox="1"/>
          <p:nvPr>
            <p:ph type="title"/>
          </p:nvPr>
        </p:nvSpPr>
        <p:spPr>
          <a:xfrm>
            <a:off x="342900" y="285750"/>
            <a:ext cx="84582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7F7F7F"/>
              </a:buClr>
              <a:buSzPts val="2700"/>
              <a:buFont typeface="Bodoni"/>
              <a:buNone/>
              <a:defRPr sz="2700">
                <a:solidFill>
                  <a:srgbClr val="7F7F7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0" name="Google Shape;160;p25"/>
          <p:cNvSpPr txBox="1"/>
          <p:nvPr>
            <p:ph idx="10" type="dt"/>
          </p:nvPr>
        </p:nvSpPr>
        <p:spPr>
          <a:xfrm>
            <a:off x="3429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1" name="Google Shape;161;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2" name="Google Shape;162;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163" name="Shape 163"/>
        <p:cNvGrpSpPr/>
        <p:nvPr/>
      </p:nvGrpSpPr>
      <p:grpSpPr>
        <a:xfrm>
          <a:off x="0" y="0"/>
          <a:ext cx="0" cy="0"/>
          <a:chOff x="0" y="0"/>
          <a:chExt cx="0" cy="0"/>
        </a:xfrm>
      </p:grpSpPr>
      <p:sp>
        <p:nvSpPr>
          <p:cNvPr id="164" name="Google Shape;164;p26"/>
          <p:cNvSpPr txBox="1"/>
          <p:nvPr>
            <p:ph type="title"/>
          </p:nvPr>
        </p:nvSpPr>
        <p:spPr>
          <a:xfrm>
            <a:off x="342900" y="285750"/>
            <a:ext cx="84582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757070"/>
              </a:buClr>
              <a:buSzPts val="2700"/>
              <a:buFont typeface="Bodoni"/>
              <a:buNone/>
              <a:defRPr sz="2700">
                <a:solidFill>
                  <a:srgbClr val="75707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5" name="Google Shape;165;p26"/>
          <p:cNvSpPr txBox="1"/>
          <p:nvPr>
            <p:ph idx="1" type="body"/>
          </p:nvPr>
        </p:nvSpPr>
        <p:spPr>
          <a:xfrm>
            <a:off x="342900" y="1369219"/>
            <a:ext cx="8572500" cy="3263504"/>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800"/>
              </a:spcBef>
              <a:spcAft>
                <a:spcPts val="0"/>
              </a:spcAft>
              <a:buClr>
                <a:srgbClr val="757070"/>
              </a:buClr>
              <a:buSzPts val="1100"/>
              <a:buChar char="•"/>
              <a:defRPr>
                <a:solidFill>
                  <a:srgbClr val="757070"/>
                </a:solidFill>
              </a:defRPr>
            </a:lvl1pPr>
            <a:lvl2pPr indent="-298450" lvl="1" marL="914400" algn="l">
              <a:lnSpc>
                <a:spcPct val="90000"/>
              </a:lnSpc>
              <a:spcBef>
                <a:spcPts val="400"/>
              </a:spcBef>
              <a:spcAft>
                <a:spcPts val="0"/>
              </a:spcAft>
              <a:buClr>
                <a:srgbClr val="757070"/>
              </a:buClr>
              <a:buSzPts val="1100"/>
              <a:buChar char="•"/>
              <a:defRPr>
                <a:solidFill>
                  <a:srgbClr val="757070"/>
                </a:solidFill>
              </a:defRPr>
            </a:lvl2pPr>
            <a:lvl3pPr indent="-298450" lvl="2" marL="1371600" algn="l">
              <a:lnSpc>
                <a:spcPct val="90000"/>
              </a:lnSpc>
              <a:spcBef>
                <a:spcPts val="400"/>
              </a:spcBef>
              <a:spcAft>
                <a:spcPts val="0"/>
              </a:spcAft>
              <a:buClr>
                <a:srgbClr val="757070"/>
              </a:buClr>
              <a:buSzPts val="1100"/>
              <a:buChar char="•"/>
              <a:defRPr>
                <a:solidFill>
                  <a:srgbClr val="757070"/>
                </a:solidFill>
              </a:defRPr>
            </a:lvl3pPr>
            <a:lvl4pPr indent="-298450" lvl="3" marL="1828800" algn="l">
              <a:lnSpc>
                <a:spcPct val="90000"/>
              </a:lnSpc>
              <a:spcBef>
                <a:spcPts val="400"/>
              </a:spcBef>
              <a:spcAft>
                <a:spcPts val="0"/>
              </a:spcAft>
              <a:buClr>
                <a:srgbClr val="757070"/>
              </a:buClr>
              <a:buSzPts val="1100"/>
              <a:buChar char="•"/>
              <a:defRPr>
                <a:solidFill>
                  <a:srgbClr val="757070"/>
                </a:solidFill>
              </a:defRPr>
            </a:lvl4pPr>
            <a:lvl5pPr indent="-298450" lvl="4" marL="2286000" algn="l">
              <a:lnSpc>
                <a:spcPct val="90000"/>
              </a:lnSpc>
              <a:spcBef>
                <a:spcPts val="400"/>
              </a:spcBef>
              <a:spcAft>
                <a:spcPts val="0"/>
              </a:spcAft>
              <a:buClr>
                <a:srgbClr val="757070"/>
              </a:buClr>
              <a:buSzPts val="1100"/>
              <a:buChar char="•"/>
              <a:defRPr>
                <a:solidFill>
                  <a:srgbClr val="757070"/>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6" name="Google Shape;166;p26"/>
          <p:cNvSpPr txBox="1"/>
          <p:nvPr>
            <p:ph idx="10" type="dt"/>
          </p:nvPr>
        </p:nvSpPr>
        <p:spPr>
          <a:xfrm>
            <a:off x="3429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7" name="Google Shape;167;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8" name="Google Shape;168;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69" name="Shape 169"/>
        <p:cNvGrpSpPr/>
        <p:nvPr/>
      </p:nvGrpSpPr>
      <p:grpSpPr>
        <a:xfrm>
          <a:off x="0" y="0"/>
          <a:ext cx="0" cy="0"/>
          <a:chOff x="0" y="0"/>
          <a:chExt cx="0" cy="0"/>
        </a:xfrm>
      </p:grpSpPr>
      <p:sp>
        <p:nvSpPr>
          <p:cNvPr id="170" name="Google Shape;170;p27"/>
          <p:cNvSpPr/>
          <p:nvPr/>
        </p:nvSpPr>
        <p:spPr>
          <a:xfrm>
            <a:off x="4564856" y="1261872"/>
            <a:ext cx="4229100" cy="3429000"/>
          </a:xfrm>
          <a:prstGeom prst="rect">
            <a:avLst/>
          </a:prstGeom>
          <a:solidFill>
            <a:schemeClr val="accent2">
              <a:alpha val="2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Source Sans Pro Light"/>
              <a:ea typeface="Source Sans Pro Light"/>
              <a:cs typeface="Source Sans Pro Light"/>
              <a:sym typeface="Source Sans Pro Light"/>
            </a:endParaRPr>
          </a:p>
        </p:txBody>
      </p:sp>
      <p:sp>
        <p:nvSpPr>
          <p:cNvPr id="171" name="Google Shape;171;p27"/>
          <p:cNvSpPr/>
          <p:nvPr/>
        </p:nvSpPr>
        <p:spPr>
          <a:xfrm>
            <a:off x="342900" y="1260872"/>
            <a:ext cx="4229100" cy="3429000"/>
          </a:xfrm>
          <a:prstGeom prst="rect">
            <a:avLst/>
          </a:prstGeom>
          <a:solidFill>
            <a:schemeClr val="accent2">
              <a:alpha val="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Source Sans Pro Light"/>
              <a:ea typeface="Source Sans Pro Light"/>
              <a:cs typeface="Source Sans Pro Light"/>
              <a:sym typeface="Source Sans Pro Light"/>
            </a:endParaRPr>
          </a:p>
        </p:txBody>
      </p:sp>
      <p:sp>
        <p:nvSpPr>
          <p:cNvPr id="172" name="Google Shape;172;p27"/>
          <p:cNvSpPr txBox="1"/>
          <p:nvPr>
            <p:ph type="title"/>
          </p:nvPr>
        </p:nvSpPr>
        <p:spPr>
          <a:xfrm>
            <a:off x="34290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7F7F7F"/>
              </a:buClr>
              <a:buSzPts val="2700"/>
              <a:buFont typeface="Bodoni"/>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3" name="Google Shape;173;p27"/>
          <p:cNvSpPr txBox="1"/>
          <p:nvPr>
            <p:ph idx="1" type="body"/>
          </p:nvPr>
        </p:nvSpPr>
        <p:spPr>
          <a:xfrm>
            <a:off x="967230" y="1383194"/>
            <a:ext cx="2743200" cy="617934"/>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b="0" sz="1500">
                <a:solidFill>
                  <a:schemeClr val="dk2"/>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500"/>
              <a:buNone/>
              <a:defRPr b="1" sz="1500"/>
            </a:lvl2pPr>
            <a:lvl3pPr indent="-228600" lvl="2" marL="1371600" algn="l">
              <a:lnSpc>
                <a:spcPct val="90000"/>
              </a:lnSpc>
              <a:spcBef>
                <a:spcPts val="400"/>
              </a:spcBef>
              <a:spcAft>
                <a:spcPts val="0"/>
              </a:spcAft>
              <a:buClr>
                <a:srgbClr val="3F3F3F"/>
              </a:buClr>
              <a:buSzPts val="1400"/>
              <a:buNone/>
              <a:defRPr b="1" sz="1400"/>
            </a:lvl3pPr>
            <a:lvl4pPr indent="-228600" lvl="3" marL="1828800" algn="l">
              <a:lnSpc>
                <a:spcPct val="90000"/>
              </a:lnSpc>
              <a:spcBef>
                <a:spcPts val="400"/>
              </a:spcBef>
              <a:spcAft>
                <a:spcPts val="0"/>
              </a:spcAft>
              <a:buClr>
                <a:srgbClr val="3F3F3F"/>
              </a:buClr>
              <a:buSzPts val="1200"/>
              <a:buNone/>
              <a:defRPr b="1" sz="1200"/>
            </a:lvl4pPr>
            <a:lvl5pPr indent="-228600" lvl="4" marL="2286000" algn="l">
              <a:lnSpc>
                <a:spcPct val="90000"/>
              </a:lnSpc>
              <a:spcBef>
                <a:spcPts val="400"/>
              </a:spcBef>
              <a:spcAft>
                <a:spcPts val="0"/>
              </a:spcAft>
              <a:buClr>
                <a:srgbClr val="3F3F3F"/>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74" name="Google Shape;174;p27"/>
          <p:cNvSpPr txBox="1"/>
          <p:nvPr>
            <p:ph idx="2" type="body"/>
          </p:nvPr>
        </p:nvSpPr>
        <p:spPr>
          <a:xfrm>
            <a:off x="967230" y="2001128"/>
            <a:ext cx="2743200" cy="2763441"/>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800"/>
              </a:spcBef>
              <a:spcAft>
                <a:spcPts val="0"/>
              </a:spcAft>
              <a:buClr>
                <a:srgbClr val="3F3F3F"/>
              </a:buClr>
              <a:buSzPts val="1100"/>
              <a:buChar char="•"/>
              <a:defRPr sz="1100"/>
            </a:lvl1pPr>
            <a:lvl2pPr indent="-298450" lvl="1" marL="914400" algn="l">
              <a:lnSpc>
                <a:spcPct val="90000"/>
              </a:lnSpc>
              <a:spcBef>
                <a:spcPts val="400"/>
              </a:spcBef>
              <a:spcAft>
                <a:spcPts val="0"/>
              </a:spcAft>
              <a:buClr>
                <a:srgbClr val="3F3F3F"/>
              </a:buClr>
              <a:buSzPts val="1100"/>
              <a:buChar char="•"/>
              <a:defRPr sz="1100"/>
            </a:lvl2pPr>
            <a:lvl3pPr indent="-298450" lvl="2" marL="1371600" algn="l">
              <a:lnSpc>
                <a:spcPct val="90000"/>
              </a:lnSpc>
              <a:spcBef>
                <a:spcPts val="400"/>
              </a:spcBef>
              <a:spcAft>
                <a:spcPts val="0"/>
              </a:spcAft>
              <a:buClr>
                <a:srgbClr val="3F3F3F"/>
              </a:buClr>
              <a:buSzPts val="1100"/>
              <a:buChar char="•"/>
              <a:defRPr sz="1100"/>
            </a:lvl3pPr>
            <a:lvl4pPr indent="-298450" lvl="3" marL="1828800" algn="l">
              <a:lnSpc>
                <a:spcPct val="90000"/>
              </a:lnSpc>
              <a:spcBef>
                <a:spcPts val="400"/>
              </a:spcBef>
              <a:spcAft>
                <a:spcPts val="0"/>
              </a:spcAft>
              <a:buClr>
                <a:srgbClr val="3F3F3F"/>
              </a:buClr>
              <a:buSzPts val="1100"/>
              <a:buChar char="•"/>
              <a:defRPr sz="1100"/>
            </a:lvl4pPr>
            <a:lvl5pPr indent="-298450" lvl="4" marL="2286000" algn="l">
              <a:lnSpc>
                <a:spcPct val="90000"/>
              </a:lnSpc>
              <a:spcBef>
                <a:spcPts val="400"/>
              </a:spcBef>
              <a:spcAft>
                <a:spcPts val="0"/>
              </a:spcAft>
              <a:buClr>
                <a:srgbClr val="3F3F3F"/>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5" name="Google Shape;175;p27"/>
          <p:cNvSpPr txBox="1"/>
          <p:nvPr>
            <p:ph idx="3" type="body"/>
          </p:nvPr>
        </p:nvSpPr>
        <p:spPr>
          <a:xfrm>
            <a:off x="5085100" y="1356122"/>
            <a:ext cx="3527881" cy="617934"/>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b="0" sz="1500">
                <a:solidFill>
                  <a:schemeClr val="dk2"/>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500"/>
              <a:buNone/>
              <a:defRPr b="1" sz="1500"/>
            </a:lvl2pPr>
            <a:lvl3pPr indent="-228600" lvl="2" marL="1371600" algn="l">
              <a:lnSpc>
                <a:spcPct val="90000"/>
              </a:lnSpc>
              <a:spcBef>
                <a:spcPts val="400"/>
              </a:spcBef>
              <a:spcAft>
                <a:spcPts val="0"/>
              </a:spcAft>
              <a:buClr>
                <a:srgbClr val="3F3F3F"/>
              </a:buClr>
              <a:buSzPts val="1400"/>
              <a:buNone/>
              <a:defRPr b="1" sz="1400"/>
            </a:lvl3pPr>
            <a:lvl4pPr indent="-228600" lvl="3" marL="1828800" algn="l">
              <a:lnSpc>
                <a:spcPct val="90000"/>
              </a:lnSpc>
              <a:spcBef>
                <a:spcPts val="400"/>
              </a:spcBef>
              <a:spcAft>
                <a:spcPts val="0"/>
              </a:spcAft>
              <a:buClr>
                <a:srgbClr val="3F3F3F"/>
              </a:buClr>
              <a:buSzPts val="1200"/>
              <a:buNone/>
              <a:defRPr b="1" sz="1200"/>
            </a:lvl4pPr>
            <a:lvl5pPr indent="-228600" lvl="4" marL="2286000" algn="l">
              <a:lnSpc>
                <a:spcPct val="90000"/>
              </a:lnSpc>
              <a:spcBef>
                <a:spcPts val="400"/>
              </a:spcBef>
              <a:spcAft>
                <a:spcPts val="0"/>
              </a:spcAft>
              <a:buClr>
                <a:srgbClr val="3F3F3F"/>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76" name="Google Shape;176;p27"/>
          <p:cNvSpPr txBox="1"/>
          <p:nvPr>
            <p:ph idx="4" type="body"/>
          </p:nvPr>
        </p:nvSpPr>
        <p:spPr>
          <a:xfrm>
            <a:off x="5085100" y="1974056"/>
            <a:ext cx="2743200" cy="2763441"/>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800"/>
              </a:spcBef>
              <a:spcAft>
                <a:spcPts val="0"/>
              </a:spcAft>
              <a:buClr>
                <a:srgbClr val="3F3F3F"/>
              </a:buClr>
              <a:buSzPts val="1100"/>
              <a:buChar char="•"/>
              <a:defRPr sz="1100"/>
            </a:lvl1pPr>
            <a:lvl2pPr indent="-298450" lvl="1" marL="914400" algn="l">
              <a:lnSpc>
                <a:spcPct val="90000"/>
              </a:lnSpc>
              <a:spcBef>
                <a:spcPts val="400"/>
              </a:spcBef>
              <a:spcAft>
                <a:spcPts val="0"/>
              </a:spcAft>
              <a:buClr>
                <a:srgbClr val="3F3F3F"/>
              </a:buClr>
              <a:buSzPts val="1100"/>
              <a:buChar char="•"/>
              <a:defRPr sz="1100"/>
            </a:lvl2pPr>
            <a:lvl3pPr indent="-298450" lvl="2" marL="1371600" algn="l">
              <a:lnSpc>
                <a:spcPct val="90000"/>
              </a:lnSpc>
              <a:spcBef>
                <a:spcPts val="400"/>
              </a:spcBef>
              <a:spcAft>
                <a:spcPts val="0"/>
              </a:spcAft>
              <a:buClr>
                <a:srgbClr val="3F3F3F"/>
              </a:buClr>
              <a:buSzPts val="1100"/>
              <a:buChar char="•"/>
              <a:defRPr sz="1100"/>
            </a:lvl3pPr>
            <a:lvl4pPr indent="-298450" lvl="3" marL="1828800" algn="l">
              <a:lnSpc>
                <a:spcPct val="90000"/>
              </a:lnSpc>
              <a:spcBef>
                <a:spcPts val="400"/>
              </a:spcBef>
              <a:spcAft>
                <a:spcPts val="0"/>
              </a:spcAft>
              <a:buClr>
                <a:srgbClr val="3F3F3F"/>
              </a:buClr>
              <a:buSzPts val="1100"/>
              <a:buChar char="•"/>
              <a:defRPr sz="1100"/>
            </a:lvl4pPr>
            <a:lvl5pPr indent="-298450" lvl="4" marL="2286000" algn="l">
              <a:lnSpc>
                <a:spcPct val="90000"/>
              </a:lnSpc>
              <a:spcBef>
                <a:spcPts val="400"/>
              </a:spcBef>
              <a:spcAft>
                <a:spcPts val="0"/>
              </a:spcAft>
              <a:buClr>
                <a:srgbClr val="3F3F3F"/>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7" name="Google Shape;177;p27"/>
          <p:cNvSpPr txBox="1"/>
          <p:nvPr>
            <p:ph idx="10" type="dt"/>
          </p:nvPr>
        </p:nvSpPr>
        <p:spPr>
          <a:xfrm>
            <a:off x="3429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8" name="Google Shape;178;p2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9" name="Google Shape;179;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3 column">
  <p:cSld name="Comparison 3 column">
    <p:spTree>
      <p:nvGrpSpPr>
        <p:cNvPr id="180" name="Shape 180"/>
        <p:cNvGrpSpPr/>
        <p:nvPr/>
      </p:nvGrpSpPr>
      <p:grpSpPr>
        <a:xfrm>
          <a:off x="0" y="0"/>
          <a:ext cx="0" cy="0"/>
          <a:chOff x="0" y="0"/>
          <a:chExt cx="0" cy="0"/>
        </a:xfrm>
      </p:grpSpPr>
      <p:sp>
        <p:nvSpPr>
          <p:cNvPr id="181" name="Google Shape;181;p28"/>
          <p:cNvSpPr/>
          <p:nvPr/>
        </p:nvSpPr>
        <p:spPr>
          <a:xfrm>
            <a:off x="5969034" y="1260872"/>
            <a:ext cx="2811780" cy="3429000"/>
          </a:xfrm>
          <a:prstGeom prst="rect">
            <a:avLst/>
          </a:prstGeom>
          <a:solidFill>
            <a:schemeClr val="accent2">
              <a:alpha val="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Source Sans Pro Light"/>
              <a:ea typeface="Source Sans Pro Light"/>
              <a:cs typeface="Source Sans Pro Light"/>
              <a:sym typeface="Source Sans Pro Light"/>
            </a:endParaRPr>
          </a:p>
        </p:txBody>
      </p:sp>
      <p:sp>
        <p:nvSpPr>
          <p:cNvPr id="182" name="Google Shape;182;p28"/>
          <p:cNvSpPr/>
          <p:nvPr/>
        </p:nvSpPr>
        <p:spPr>
          <a:xfrm>
            <a:off x="3158323" y="1261872"/>
            <a:ext cx="2811780" cy="3429000"/>
          </a:xfrm>
          <a:prstGeom prst="rect">
            <a:avLst/>
          </a:prstGeom>
          <a:solidFill>
            <a:schemeClr val="accent2">
              <a:alpha val="2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Source Sans Pro Light"/>
              <a:ea typeface="Source Sans Pro Light"/>
              <a:cs typeface="Source Sans Pro Light"/>
              <a:sym typeface="Source Sans Pro Light"/>
            </a:endParaRPr>
          </a:p>
        </p:txBody>
      </p:sp>
      <p:sp>
        <p:nvSpPr>
          <p:cNvPr id="183" name="Google Shape;183;p28"/>
          <p:cNvSpPr/>
          <p:nvPr/>
        </p:nvSpPr>
        <p:spPr>
          <a:xfrm>
            <a:off x="347382" y="1260872"/>
            <a:ext cx="2811780" cy="3429000"/>
          </a:xfrm>
          <a:prstGeom prst="rect">
            <a:avLst/>
          </a:prstGeom>
          <a:solidFill>
            <a:schemeClr val="accent2">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Source Sans Pro Light"/>
              <a:ea typeface="Source Sans Pro Light"/>
              <a:cs typeface="Source Sans Pro Light"/>
              <a:sym typeface="Source Sans Pro Light"/>
            </a:endParaRPr>
          </a:p>
        </p:txBody>
      </p:sp>
      <p:sp>
        <p:nvSpPr>
          <p:cNvPr id="184" name="Google Shape;184;p28"/>
          <p:cNvSpPr txBox="1"/>
          <p:nvPr>
            <p:ph type="title"/>
          </p:nvPr>
        </p:nvSpPr>
        <p:spPr>
          <a:xfrm>
            <a:off x="34290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7F7F7F"/>
              </a:buClr>
              <a:buSzPts val="2700"/>
              <a:buFont typeface="Bodoni"/>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5" name="Google Shape;185;p28"/>
          <p:cNvSpPr txBox="1"/>
          <p:nvPr>
            <p:ph idx="1" type="body"/>
          </p:nvPr>
        </p:nvSpPr>
        <p:spPr>
          <a:xfrm>
            <a:off x="629841" y="1475185"/>
            <a:ext cx="2228850"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2"/>
              </a:buClr>
              <a:buSzPts val="1400"/>
              <a:buNone/>
              <a:defRPr b="0" sz="1400">
                <a:solidFill>
                  <a:schemeClr val="dk2"/>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500"/>
              <a:buNone/>
              <a:defRPr b="1" sz="1500"/>
            </a:lvl2pPr>
            <a:lvl3pPr indent="-228600" lvl="2" marL="1371600" algn="l">
              <a:lnSpc>
                <a:spcPct val="90000"/>
              </a:lnSpc>
              <a:spcBef>
                <a:spcPts val="400"/>
              </a:spcBef>
              <a:spcAft>
                <a:spcPts val="0"/>
              </a:spcAft>
              <a:buClr>
                <a:srgbClr val="3F3F3F"/>
              </a:buClr>
              <a:buSzPts val="1400"/>
              <a:buNone/>
              <a:defRPr b="1" sz="1400"/>
            </a:lvl3pPr>
            <a:lvl4pPr indent="-228600" lvl="3" marL="1828800" algn="l">
              <a:lnSpc>
                <a:spcPct val="90000"/>
              </a:lnSpc>
              <a:spcBef>
                <a:spcPts val="400"/>
              </a:spcBef>
              <a:spcAft>
                <a:spcPts val="0"/>
              </a:spcAft>
              <a:buClr>
                <a:srgbClr val="3F3F3F"/>
              </a:buClr>
              <a:buSzPts val="1200"/>
              <a:buNone/>
              <a:defRPr b="1" sz="1200"/>
            </a:lvl4pPr>
            <a:lvl5pPr indent="-228600" lvl="4" marL="2286000" algn="l">
              <a:lnSpc>
                <a:spcPct val="90000"/>
              </a:lnSpc>
              <a:spcBef>
                <a:spcPts val="400"/>
              </a:spcBef>
              <a:spcAft>
                <a:spcPts val="0"/>
              </a:spcAft>
              <a:buClr>
                <a:srgbClr val="3F3F3F"/>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86" name="Google Shape;186;p28"/>
          <p:cNvSpPr txBox="1"/>
          <p:nvPr>
            <p:ph idx="2" type="body"/>
          </p:nvPr>
        </p:nvSpPr>
        <p:spPr>
          <a:xfrm>
            <a:off x="629841" y="2093119"/>
            <a:ext cx="2228850" cy="2436019"/>
          </a:xfrm>
          <a:prstGeom prst="rect">
            <a:avLst/>
          </a:prstGeom>
          <a:noFill/>
          <a:ln>
            <a:noFill/>
          </a:ln>
        </p:spPr>
        <p:txBody>
          <a:bodyPr anchorCtr="0" anchor="t" bIns="34275" lIns="68575" spcFirstLastPara="1" rIns="68575" wrap="square" tIns="34275">
            <a:normAutofit/>
          </a:bodyPr>
          <a:lstStyle>
            <a:lvl1pPr indent="-298450" lvl="0" marL="457200" algn="l">
              <a:lnSpc>
                <a:spcPct val="142857"/>
              </a:lnSpc>
              <a:spcBef>
                <a:spcPts val="800"/>
              </a:spcBef>
              <a:spcAft>
                <a:spcPts val="0"/>
              </a:spcAft>
              <a:buClr>
                <a:srgbClr val="3F3F3F"/>
              </a:buClr>
              <a:buSzPts val="1100"/>
              <a:buChar char="•"/>
              <a:defRPr sz="1100"/>
            </a:lvl1pPr>
            <a:lvl2pPr indent="-298450" lvl="1" marL="914400" algn="l">
              <a:lnSpc>
                <a:spcPct val="142857"/>
              </a:lnSpc>
              <a:spcBef>
                <a:spcPts val="400"/>
              </a:spcBef>
              <a:spcAft>
                <a:spcPts val="0"/>
              </a:spcAft>
              <a:buClr>
                <a:srgbClr val="3F3F3F"/>
              </a:buClr>
              <a:buSzPts val="1100"/>
              <a:buChar char="•"/>
              <a:defRPr sz="1100"/>
            </a:lvl2pPr>
            <a:lvl3pPr indent="-298450" lvl="2" marL="1371600" algn="l">
              <a:lnSpc>
                <a:spcPct val="142857"/>
              </a:lnSpc>
              <a:spcBef>
                <a:spcPts val="400"/>
              </a:spcBef>
              <a:spcAft>
                <a:spcPts val="0"/>
              </a:spcAft>
              <a:buClr>
                <a:srgbClr val="3F3F3F"/>
              </a:buClr>
              <a:buSzPts val="1100"/>
              <a:buChar char="•"/>
              <a:defRPr sz="1100"/>
            </a:lvl3pPr>
            <a:lvl4pPr indent="-298450" lvl="3" marL="1828800" algn="l">
              <a:lnSpc>
                <a:spcPct val="142857"/>
              </a:lnSpc>
              <a:spcBef>
                <a:spcPts val="400"/>
              </a:spcBef>
              <a:spcAft>
                <a:spcPts val="0"/>
              </a:spcAft>
              <a:buClr>
                <a:srgbClr val="3F3F3F"/>
              </a:buClr>
              <a:buSzPts val="1100"/>
              <a:buChar char="•"/>
              <a:defRPr sz="1100"/>
            </a:lvl4pPr>
            <a:lvl5pPr indent="-298450" lvl="4" marL="2286000" algn="l">
              <a:lnSpc>
                <a:spcPct val="142857"/>
              </a:lnSpc>
              <a:spcBef>
                <a:spcPts val="400"/>
              </a:spcBef>
              <a:spcAft>
                <a:spcPts val="0"/>
              </a:spcAft>
              <a:buClr>
                <a:srgbClr val="3F3F3F"/>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7" name="Google Shape;187;p28"/>
          <p:cNvSpPr txBox="1"/>
          <p:nvPr>
            <p:ph idx="3" type="body"/>
          </p:nvPr>
        </p:nvSpPr>
        <p:spPr>
          <a:xfrm>
            <a:off x="3457641" y="1475185"/>
            <a:ext cx="2228850"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2"/>
              </a:buClr>
              <a:buSzPts val="1400"/>
              <a:buNone/>
              <a:defRPr b="0" sz="1400">
                <a:solidFill>
                  <a:schemeClr val="dk2"/>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500"/>
              <a:buNone/>
              <a:defRPr b="1" sz="1500"/>
            </a:lvl2pPr>
            <a:lvl3pPr indent="-228600" lvl="2" marL="1371600" algn="l">
              <a:lnSpc>
                <a:spcPct val="90000"/>
              </a:lnSpc>
              <a:spcBef>
                <a:spcPts val="400"/>
              </a:spcBef>
              <a:spcAft>
                <a:spcPts val="0"/>
              </a:spcAft>
              <a:buClr>
                <a:srgbClr val="3F3F3F"/>
              </a:buClr>
              <a:buSzPts val="1400"/>
              <a:buNone/>
              <a:defRPr b="1" sz="1400"/>
            </a:lvl3pPr>
            <a:lvl4pPr indent="-228600" lvl="3" marL="1828800" algn="l">
              <a:lnSpc>
                <a:spcPct val="90000"/>
              </a:lnSpc>
              <a:spcBef>
                <a:spcPts val="400"/>
              </a:spcBef>
              <a:spcAft>
                <a:spcPts val="0"/>
              </a:spcAft>
              <a:buClr>
                <a:srgbClr val="3F3F3F"/>
              </a:buClr>
              <a:buSzPts val="1200"/>
              <a:buNone/>
              <a:defRPr b="1" sz="1200"/>
            </a:lvl4pPr>
            <a:lvl5pPr indent="-228600" lvl="4" marL="2286000" algn="l">
              <a:lnSpc>
                <a:spcPct val="90000"/>
              </a:lnSpc>
              <a:spcBef>
                <a:spcPts val="400"/>
              </a:spcBef>
              <a:spcAft>
                <a:spcPts val="0"/>
              </a:spcAft>
              <a:buClr>
                <a:srgbClr val="3F3F3F"/>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88" name="Google Shape;188;p28"/>
          <p:cNvSpPr txBox="1"/>
          <p:nvPr>
            <p:ph idx="4" type="body"/>
          </p:nvPr>
        </p:nvSpPr>
        <p:spPr>
          <a:xfrm>
            <a:off x="3457641" y="2093119"/>
            <a:ext cx="2228850" cy="2434590"/>
          </a:xfrm>
          <a:prstGeom prst="rect">
            <a:avLst/>
          </a:prstGeom>
          <a:noFill/>
          <a:ln>
            <a:noFill/>
          </a:ln>
        </p:spPr>
        <p:txBody>
          <a:bodyPr anchorCtr="0" anchor="t" bIns="34275" lIns="68575" spcFirstLastPara="1" rIns="68575" wrap="square" tIns="34275">
            <a:normAutofit/>
          </a:bodyPr>
          <a:lstStyle>
            <a:lvl1pPr indent="-298450" lvl="0" marL="457200" algn="l">
              <a:lnSpc>
                <a:spcPct val="142857"/>
              </a:lnSpc>
              <a:spcBef>
                <a:spcPts val="800"/>
              </a:spcBef>
              <a:spcAft>
                <a:spcPts val="0"/>
              </a:spcAft>
              <a:buClr>
                <a:srgbClr val="3F3F3F"/>
              </a:buClr>
              <a:buSzPts val="1100"/>
              <a:buChar char="•"/>
              <a:defRPr sz="1100"/>
            </a:lvl1pPr>
            <a:lvl2pPr indent="-298450" lvl="1" marL="914400" algn="l">
              <a:lnSpc>
                <a:spcPct val="142857"/>
              </a:lnSpc>
              <a:spcBef>
                <a:spcPts val="400"/>
              </a:spcBef>
              <a:spcAft>
                <a:spcPts val="0"/>
              </a:spcAft>
              <a:buClr>
                <a:srgbClr val="3F3F3F"/>
              </a:buClr>
              <a:buSzPts val="1100"/>
              <a:buChar char="•"/>
              <a:defRPr sz="1100"/>
            </a:lvl2pPr>
            <a:lvl3pPr indent="-298450" lvl="2" marL="1371600" algn="l">
              <a:lnSpc>
                <a:spcPct val="142857"/>
              </a:lnSpc>
              <a:spcBef>
                <a:spcPts val="400"/>
              </a:spcBef>
              <a:spcAft>
                <a:spcPts val="0"/>
              </a:spcAft>
              <a:buClr>
                <a:srgbClr val="3F3F3F"/>
              </a:buClr>
              <a:buSzPts val="1100"/>
              <a:buChar char="•"/>
              <a:defRPr sz="1100"/>
            </a:lvl3pPr>
            <a:lvl4pPr indent="-298450" lvl="3" marL="1828800" algn="l">
              <a:lnSpc>
                <a:spcPct val="142857"/>
              </a:lnSpc>
              <a:spcBef>
                <a:spcPts val="400"/>
              </a:spcBef>
              <a:spcAft>
                <a:spcPts val="0"/>
              </a:spcAft>
              <a:buClr>
                <a:srgbClr val="3F3F3F"/>
              </a:buClr>
              <a:buSzPts val="1100"/>
              <a:buChar char="•"/>
              <a:defRPr sz="1100"/>
            </a:lvl4pPr>
            <a:lvl5pPr indent="-298450" lvl="4" marL="2286000" algn="l">
              <a:lnSpc>
                <a:spcPct val="142857"/>
              </a:lnSpc>
              <a:spcBef>
                <a:spcPts val="400"/>
              </a:spcBef>
              <a:spcAft>
                <a:spcPts val="0"/>
              </a:spcAft>
              <a:buClr>
                <a:srgbClr val="3F3F3F"/>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9" name="Google Shape;189;p28"/>
          <p:cNvSpPr txBox="1"/>
          <p:nvPr>
            <p:ph idx="5" type="body"/>
          </p:nvPr>
        </p:nvSpPr>
        <p:spPr>
          <a:xfrm>
            <a:off x="6322601" y="1482329"/>
            <a:ext cx="2228850"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2"/>
              </a:buClr>
              <a:buSzPts val="1400"/>
              <a:buNone/>
              <a:defRPr b="0" sz="1400">
                <a:solidFill>
                  <a:schemeClr val="dk2"/>
                </a:solidFill>
                <a:latin typeface="Bodoni"/>
                <a:ea typeface="Bodoni"/>
                <a:cs typeface="Bodoni"/>
                <a:sym typeface="Bodoni"/>
              </a:defRPr>
            </a:lvl1pPr>
            <a:lvl2pPr indent="-228600" lvl="1" marL="914400" algn="l">
              <a:lnSpc>
                <a:spcPct val="90000"/>
              </a:lnSpc>
              <a:spcBef>
                <a:spcPts val="400"/>
              </a:spcBef>
              <a:spcAft>
                <a:spcPts val="0"/>
              </a:spcAft>
              <a:buClr>
                <a:srgbClr val="3F3F3F"/>
              </a:buClr>
              <a:buSzPts val="1500"/>
              <a:buNone/>
              <a:defRPr b="1" sz="1500"/>
            </a:lvl2pPr>
            <a:lvl3pPr indent="-228600" lvl="2" marL="1371600" algn="l">
              <a:lnSpc>
                <a:spcPct val="90000"/>
              </a:lnSpc>
              <a:spcBef>
                <a:spcPts val="400"/>
              </a:spcBef>
              <a:spcAft>
                <a:spcPts val="0"/>
              </a:spcAft>
              <a:buClr>
                <a:srgbClr val="3F3F3F"/>
              </a:buClr>
              <a:buSzPts val="1400"/>
              <a:buNone/>
              <a:defRPr b="1" sz="1400"/>
            </a:lvl3pPr>
            <a:lvl4pPr indent="-228600" lvl="3" marL="1828800" algn="l">
              <a:lnSpc>
                <a:spcPct val="90000"/>
              </a:lnSpc>
              <a:spcBef>
                <a:spcPts val="400"/>
              </a:spcBef>
              <a:spcAft>
                <a:spcPts val="0"/>
              </a:spcAft>
              <a:buClr>
                <a:srgbClr val="3F3F3F"/>
              </a:buClr>
              <a:buSzPts val="1200"/>
              <a:buNone/>
              <a:defRPr b="1" sz="1200"/>
            </a:lvl4pPr>
            <a:lvl5pPr indent="-228600" lvl="4" marL="2286000" algn="l">
              <a:lnSpc>
                <a:spcPct val="90000"/>
              </a:lnSpc>
              <a:spcBef>
                <a:spcPts val="400"/>
              </a:spcBef>
              <a:spcAft>
                <a:spcPts val="0"/>
              </a:spcAft>
              <a:buClr>
                <a:srgbClr val="3F3F3F"/>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90" name="Google Shape;190;p28"/>
          <p:cNvSpPr txBox="1"/>
          <p:nvPr>
            <p:ph idx="6" type="body"/>
          </p:nvPr>
        </p:nvSpPr>
        <p:spPr>
          <a:xfrm>
            <a:off x="6322601" y="2100262"/>
            <a:ext cx="2228850" cy="2434590"/>
          </a:xfrm>
          <a:prstGeom prst="rect">
            <a:avLst/>
          </a:prstGeom>
          <a:noFill/>
          <a:ln>
            <a:noFill/>
          </a:ln>
        </p:spPr>
        <p:txBody>
          <a:bodyPr anchorCtr="0" anchor="t" bIns="34275" lIns="68575" spcFirstLastPara="1" rIns="68575" wrap="square" tIns="34275">
            <a:normAutofit/>
          </a:bodyPr>
          <a:lstStyle>
            <a:lvl1pPr indent="-298450" lvl="0" marL="457200" algn="l">
              <a:lnSpc>
                <a:spcPct val="142857"/>
              </a:lnSpc>
              <a:spcBef>
                <a:spcPts val="800"/>
              </a:spcBef>
              <a:spcAft>
                <a:spcPts val="0"/>
              </a:spcAft>
              <a:buClr>
                <a:srgbClr val="3F3F3F"/>
              </a:buClr>
              <a:buSzPts val="1100"/>
              <a:buChar char="•"/>
              <a:defRPr sz="1100"/>
            </a:lvl1pPr>
            <a:lvl2pPr indent="-298450" lvl="1" marL="914400" algn="l">
              <a:lnSpc>
                <a:spcPct val="142857"/>
              </a:lnSpc>
              <a:spcBef>
                <a:spcPts val="400"/>
              </a:spcBef>
              <a:spcAft>
                <a:spcPts val="0"/>
              </a:spcAft>
              <a:buClr>
                <a:srgbClr val="3F3F3F"/>
              </a:buClr>
              <a:buSzPts val="1100"/>
              <a:buChar char="•"/>
              <a:defRPr sz="1100"/>
            </a:lvl2pPr>
            <a:lvl3pPr indent="-298450" lvl="2" marL="1371600" algn="l">
              <a:lnSpc>
                <a:spcPct val="142857"/>
              </a:lnSpc>
              <a:spcBef>
                <a:spcPts val="400"/>
              </a:spcBef>
              <a:spcAft>
                <a:spcPts val="0"/>
              </a:spcAft>
              <a:buClr>
                <a:srgbClr val="3F3F3F"/>
              </a:buClr>
              <a:buSzPts val="1100"/>
              <a:buChar char="•"/>
              <a:defRPr sz="1100"/>
            </a:lvl3pPr>
            <a:lvl4pPr indent="-298450" lvl="3" marL="1828800" algn="l">
              <a:lnSpc>
                <a:spcPct val="142857"/>
              </a:lnSpc>
              <a:spcBef>
                <a:spcPts val="400"/>
              </a:spcBef>
              <a:spcAft>
                <a:spcPts val="0"/>
              </a:spcAft>
              <a:buClr>
                <a:srgbClr val="3F3F3F"/>
              </a:buClr>
              <a:buSzPts val="1100"/>
              <a:buChar char="•"/>
              <a:defRPr sz="1100"/>
            </a:lvl4pPr>
            <a:lvl5pPr indent="-298450" lvl="4" marL="2286000" algn="l">
              <a:lnSpc>
                <a:spcPct val="142857"/>
              </a:lnSpc>
              <a:spcBef>
                <a:spcPts val="400"/>
              </a:spcBef>
              <a:spcAft>
                <a:spcPts val="0"/>
              </a:spcAft>
              <a:buClr>
                <a:srgbClr val="3F3F3F"/>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1" name="Google Shape;191;p28"/>
          <p:cNvSpPr txBox="1"/>
          <p:nvPr>
            <p:ph idx="10" type="dt"/>
          </p:nvPr>
        </p:nvSpPr>
        <p:spPr>
          <a:xfrm>
            <a:off x="3429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2" name="Google Shape;192;p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3" name="Google Shape;193;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showMasterSp="0">
  <p:cSld name="Summary">
    <p:spTree>
      <p:nvGrpSpPr>
        <p:cNvPr id="194" name="Shape 194"/>
        <p:cNvGrpSpPr/>
        <p:nvPr/>
      </p:nvGrpSpPr>
      <p:grpSpPr>
        <a:xfrm>
          <a:off x="0" y="0"/>
          <a:ext cx="0" cy="0"/>
          <a:chOff x="0" y="0"/>
          <a:chExt cx="0" cy="0"/>
        </a:xfrm>
      </p:grpSpPr>
      <p:sp>
        <p:nvSpPr>
          <p:cNvPr id="195" name="Google Shape;195;p29"/>
          <p:cNvSpPr/>
          <p:nvPr>
            <p:ph idx="2" type="pic"/>
          </p:nvPr>
        </p:nvSpPr>
        <p:spPr>
          <a:xfrm>
            <a:off x="6466971" y="514350"/>
            <a:ext cx="2400300" cy="4114800"/>
          </a:xfrm>
          <a:prstGeom prst="rect">
            <a:avLst/>
          </a:prstGeom>
          <a:solidFill>
            <a:schemeClr val="accent2"/>
          </a:solidFill>
          <a:ln>
            <a:noFill/>
          </a:ln>
        </p:spPr>
      </p:sp>
      <p:sp>
        <p:nvSpPr>
          <p:cNvPr id="196" name="Google Shape;196;p29"/>
          <p:cNvSpPr/>
          <p:nvPr/>
        </p:nvSpPr>
        <p:spPr>
          <a:xfrm>
            <a:off x="0" y="1"/>
            <a:ext cx="4572000" cy="5143500"/>
          </a:xfrm>
          <a:prstGeom prst="rect">
            <a:avLst/>
          </a:prstGeom>
          <a:solidFill>
            <a:schemeClr val="accent2">
              <a:alpha val="2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Source Sans Pro Light"/>
              <a:ea typeface="Source Sans Pro Light"/>
              <a:cs typeface="Source Sans Pro Light"/>
              <a:sym typeface="Source Sans Pro Light"/>
            </a:endParaRPr>
          </a:p>
        </p:txBody>
      </p:sp>
      <p:sp>
        <p:nvSpPr>
          <p:cNvPr id="197" name="Google Shape;197;p29"/>
          <p:cNvSpPr txBox="1"/>
          <p:nvPr>
            <p:ph type="title"/>
          </p:nvPr>
        </p:nvSpPr>
        <p:spPr>
          <a:xfrm>
            <a:off x="342900" y="637672"/>
            <a:ext cx="375686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757070"/>
              </a:buClr>
              <a:buSzPts val="2700"/>
              <a:buFont typeface="Bodoni"/>
              <a:buNone/>
              <a:defRPr sz="2700">
                <a:solidFill>
                  <a:srgbClr val="75707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8" name="Google Shape;198;p29"/>
          <p:cNvSpPr txBox="1"/>
          <p:nvPr>
            <p:ph idx="1" type="body"/>
          </p:nvPr>
        </p:nvSpPr>
        <p:spPr>
          <a:xfrm>
            <a:off x="342900" y="1868091"/>
            <a:ext cx="3429000" cy="2652713"/>
          </a:xfrm>
          <a:prstGeom prst="rect">
            <a:avLst/>
          </a:prstGeom>
          <a:noFill/>
          <a:ln>
            <a:noFill/>
          </a:ln>
        </p:spPr>
        <p:txBody>
          <a:bodyPr anchorCtr="0" anchor="t" bIns="34275" lIns="68575" spcFirstLastPara="1" rIns="68575" wrap="square" tIns="34275">
            <a:normAutofit/>
          </a:bodyPr>
          <a:lstStyle>
            <a:lvl1pPr indent="-228600" lvl="0" marL="457200" algn="l">
              <a:lnSpc>
                <a:spcPct val="171428"/>
              </a:lnSpc>
              <a:spcBef>
                <a:spcPts val="800"/>
              </a:spcBef>
              <a:spcAft>
                <a:spcPts val="0"/>
              </a:spcAft>
              <a:buClr>
                <a:srgbClr val="3F3F3F"/>
              </a:buClr>
              <a:buSzPts val="1100"/>
              <a:buNone/>
              <a:defRPr sz="1100"/>
            </a:lvl1pPr>
            <a:lvl2pPr indent="-228600" lvl="1" marL="914400" algn="l">
              <a:lnSpc>
                <a:spcPct val="171428"/>
              </a:lnSpc>
              <a:spcBef>
                <a:spcPts val="400"/>
              </a:spcBef>
              <a:spcAft>
                <a:spcPts val="0"/>
              </a:spcAft>
              <a:buClr>
                <a:srgbClr val="3F3F3F"/>
              </a:buClr>
              <a:buSzPts val="1100"/>
              <a:buNone/>
              <a:defRPr sz="1100"/>
            </a:lvl2pPr>
            <a:lvl3pPr indent="-228600" lvl="2" marL="1371600" algn="l">
              <a:lnSpc>
                <a:spcPct val="171428"/>
              </a:lnSpc>
              <a:spcBef>
                <a:spcPts val="400"/>
              </a:spcBef>
              <a:spcAft>
                <a:spcPts val="0"/>
              </a:spcAft>
              <a:buClr>
                <a:srgbClr val="3F3F3F"/>
              </a:buClr>
              <a:buSzPts val="1100"/>
              <a:buNone/>
              <a:defRPr sz="1100"/>
            </a:lvl3pPr>
            <a:lvl4pPr indent="-228600" lvl="3" marL="1828800" algn="l">
              <a:lnSpc>
                <a:spcPct val="171428"/>
              </a:lnSpc>
              <a:spcBef>
                <a:spcPts val="400"/>
              </a:spcBef>
              <a:spcAft>
                <a:spcPts val="0"/>
              </a:spcAft>
              <a:buClr>
                <a:srgbClr val="3F3F3F"/>
              </a:buClr>
              <a:buSzPts val="1100"/>
              <a:buNone/>
              <a:defRPr sz="1100"/>
            </a:lvl4pPr>
            <a:lvl5pPr indent="-228600" lvl="4" marL="2286000" algn="l">
              <a:lnSpc>
                <a:spcPct val="171428"/>
              </a:lnSpc>
              <a:spcBef>
                <a:spcPts val="400"/>
              </a:spcBef>
              <a:spcAft>
                <a:spcPts val="0"/>
              </a:spcAft>
              <a:buClr>
                <a:srgbClr val="3F3F3F"/>
              </a:buClr>
              <a:buSzPts val="1100"/>
              <a:buNone/>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9" name="Google Shape;199;p29"/>
          <p:cNvSpPr/>
          <p:nvPr>
            <p:ph idx="3" type="pic"/>
          </p:nvPr>
        </p:nvSpPr>
        <p:spPr>
          <a:xfrm>
            <a:off x="5086350" y="1869281"/>
            <a:ext cx="1714500" cy="1885950"/>
          </a:xfrm>
          <a:prstGeom prst="rect">
            <a:avLst/>
          </a:prstGeom>
          <a:solidFill>
            <a:schemeClr val="accent2"/>
          </a:solidFill>
          <a:ln>
            <a:noFill/>
          </a:ln>
        </p:spPr>
      </p:sp>
      <p:sp>
        <p:nvSpPr>
          <p:cNvPr id="200" name="Google Shape;200;p29"/>
          <p:cNvSpPr txBox="1"/>
          <p:nvPr>
            <p:ph idx="10" type="dt"/>
          </p:nvPr>
        </p:nvSpPr>
        <p:spPr>
          <a:xfrm>
            <a:off x="34290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1" name="Google Shape;201;p2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2" name="Google Shape;202;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03" name="Google Shape;203;p29"/>
          <p:cNvSpPr/>
          <p:nvPr/>
        </p:nvSpPr>
        <p:spPr>
          <a:xfrm flipH="1" rot="-8052435">
            <a:off x="570852" y="3908238"/>
            <a:ext cx="783354" cy="681408"/>
          </a:xfrm>
          <a:custGeom>
            <a:rect b="b" l="l" r="r" t="t"/>
            <a:pathLst>
              <a:path extrusionOk="0" h="3357396" w="3859699">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rgbClr val="A3D3D1">
              <a:alpha val="8196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ource Sans Pro Light"/>
              <a:ea typeface="Source Sans Pro Light"/>
              <a:cs typeface="Source Sans Pro Light"/>
              <a:sym typeface="Source Sans Pro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theme" Target="../theme/theme1.xml"/><Relationship Id="rId14" Type="http://schemas.openxmlformats.org/officeDocument/2006/relationships/slideLayout" Target="../slideLayouts/slideLayout2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1016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1pPr>
            <a:lvl2pPr lvl="1"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2pPr>
            <a:lvl3pPr lvl="2"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3pPr>
            <a:lvl4pPr lvl="3"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4pPr>
            <a:lvl5pPr lvl="4"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5pPr>
            <a:lvl6pPr lvl="5"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6pPr>
            <a:lvl7pPr lvl="6"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7pPr>
            <a:lvl8pPr lvl="7"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8pPr>
            <a:lvl9pPr lvl="8"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 name="Shape 59"/>
        <p:cNvGrpSpPr/>
        <p:nvPr/>
      </p:nvGrpSpPr>
      <p:grpSpPr>
        <a:xfrm>
          <a:off x="0" y="0"/>
          <a:ext cx="0" cy="0"/>
          <a:chOff x="0" y="0"/>
          <a:chExt cx="0" cy="0"/>
        </a:xfrm>
      </p:grpSpPr>
      <p:sp>
        <p:nvSpPr>
          <p:cNvPr id="60" name="Google Shape;60;p15"/>
          <p:cNvSpPr/>
          <p:nvPr/>
        </p:nvSpPr>
        <p:spPr>
          <a:xfrm>
            <a:off x="8115300" y="610362"/>
            <a:ext cx="1028700" cy="342900"/>
          </a:xfrm>
          <a:prstGeom prst="rect">
            <a:avLst/>
          </a:prstGeom>
          <a:solidFill>
            <a:schemeClr val="accent2">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Light"/>
              <a:ea typeface="Source Sans Pro Light"/>
              <a:cs typeface="Source Sans Pro Light"/>
              <a:sym typeface="Source Sans Pro Light"/>
            </a:endParaRPr>
          </a:p>
        </p:txBody>
      </p:sp>
      <p:sp>
        <p:nvSpPr>
          <p:cNvPr id="61" name="Google Shape;61;p15"/>
          <p:cNvSpPr txBox="1"/>
          <p:nvPr>
            <p:ph type="title"/>
          </p:nvPr>
        </p:nvSpPr>
        <p:spPr>
          <a:xfrm>
            <a:off x="342900" y="285750"/>
            <a:ext cx="84582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7F7F7F"/>
              </a:buClr>
              <a:buSzPts val="2700"/>
              <a:buFont typeface="Bodoni"/>
              <a:buNone/>
              <a:defRPr b="0" i="0" sz="2700" u="none" cap="none" strike="noStrike">
                <a:solidFill>
                  <a:srgbClr val="7F7F7F"/>
                </a:solidFill>
                <a:latin typeface="Bodoni"/>
                <a:ea typeface="Bodoni"/>
                <a:cs typeface="Bodoni"/>
                <a:sym typeface="Bodon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62" name="Google Shape;62;p15"/>
          <p:cNvSpPr txBox="1"/>
          <p:nvPr>
            <p:ph idx="1" type="body"/>
          </p:nvPr>
        </p:nvSpPr>
        <p:spPr>
          <a:xfrm>
            <a:off x="342900" y="1369219"/>
            <a:ext cx="8458200" cy="3263504"/>
          </a:xfrm>
          <a:prstGeom prst="rect">
            <a:avLst/>
          </a:prstGeom>
          <a:noFill/>
          <a:ln>
            <a:noFill/>
          </a:ln>
        </p:spPr>
        <p:txBody>
          <a:bodyPr anchorCtr="0" anchor="t" bIns="34275" lIns="68575" spcFirstLastPara="1" rIns="68575" wrap="square" tIns="34275">
            <a:normAutofit/>
          </a:bodyPr>
          <a:lstStyle>
            <a:lvl1pPr indent="-298450" lvl="0" marL="457200" marR="0" rtl="0" algn="l">
              <a:lnSpc>
                <a:spcPct val="90000"/>
              </a:lnSpc>
              <a:spcBef>
                <a:spcPts val="800"/>
              </a:spcBef>
              <a:spcAft>
                <a:spcPts val="0"/>
              </a:spcAft>
              <a:buClr>
                <a:srgbClr val="3F3F3F"/>
              </a:buClr>
              <a:buSzPts val="1100"/>
              <a:buFont typeface="Arial"/>
              <a:buChar char="•"/>
              <a:defRPr b="0" i="0" sz="1100" u="none" cap="none" strike="noStrike">
                <a:solidFill>
                  <a:srgbClr val="3F3F3F"/>
                </a:solidFill>
                <a:latin typeface="Source Sans Pro Light"/>
                <a:ea typeface="Source Sans Pro Light"/>
                <a:cs typeface="Source Sans Pro Light"/>
                <a:sym typeface="Source Sans Pro Light"/>
              </a:defRPr>
            </a:lvl1pPr>
            <a:lvl2pPr indent="-298450" lvl="1" marL="914400" marR="0" rtl="0" algn="l">
              <a:lnSpc>
                <a:spcPct val="90000"/>
              </a:lnSpc>
              <a:spcBef>
                <a:spcPts val="400"/>
              </a:spcBef>
              <a:spcAft>
                <a:spcPts val="0"/>
              </a:spcAft>
              <a:buClr>
                <a:srgbClr val="3F3F3F"/>
              </a:buClr>
              <a:buSzPts val="1100"/>
              <a:buFont typeface="Arial"/>
              <a:buChar char="•"/>
              <a:defRPr b="0" i="0" sz="1100" u="none" cap="none" strike="noStrike">
                <a:solidFill>
                  <a:srgbClr val="3F3F3F"/>
                </a:solidFill>
                <a:latin typeface="Source Sans Pro Light"/>
                <a:ea typeface="Source Sans Pro Light"/>
                <a:cs typeface="Source Sans Pro Light"/>
                <a:sym typeface="Source Sans Pro Light"/>
              </a:defRPr>
            </a:lvl2pPr>
            <a:lvl3pPr indent="-298450" lvl="2" marL="1371600" marR="0" rtl="0" algn="l">
              <a:lnSpc>
                <a:spcPct val="90000"/>
              </a:lnSpc>
              <a:spcBef>
                <a:spcPts val="400"/>
              </a:spcBef>
              <a:spcAft>
                <a:spcPts val="0"/>
              </a:spcAft>
              <a:buClr>
                <a:srgbClr val="3F3F3F"/>
              </a:buClr>
              <a:buSzPts val="1100"/>
              <a:buFont typeface="Arial"/>
              <a:buChar char="•"/>
              <a:defRPr b="0" i="0" sz="1100" u="none" cap="none" strike="noStrike">
                <a:solidFill>
                  <a:srgbClr val="3F3F3F"/>
                </a:solidFill>
                <a:latin typeface="Source Sans Pro Light"/>
                <a:ea typeface="Source Sans Pro Light"/>
                <a:cs typeface="Source Sans Pro Light"/>
                <a:sym typeface="Source Sans Pro Light"/>
              </a:defRPr>
            </a:lvl3pPr>
            <a:lvl4pPr indent="-298450" lvl="3" marL="1828800" marR="0" rtl="0" algn="l">
              <a:lnSpc>
                <a:spcPct val="90000"/>
              </a:lnSpc>
              <a:spcBef>
                <a:spcPts val="400"/>
              </a:spcBef>
              <a:spcAft>
                <a:spcPts val="0"/>
              </a:spcAft>
              <a:buClr>
                <a:srgbClr val="3F3F3F"/>
              </a:buClr>
              <a:buSzPts val="1100"/>
              <a:buFont typeface="Arial"/>
              <a:buChar char="•"/>
              <a:defRPr b="0" i="0" sz="1100" u="none" cap="none" strike="noStrike">
                <a:solidFill>
                  <a:srgbClr val="3F3F3F"/>
                </a:solidFill>
                <a:latin typeface="Source Sans Pro Light"/>
                <a:ea typeface="Source Sans Pro Light"/>
                <a:cs typeface="Source Sans Pro Light"/>
                <a:sym typeface="Source Sans Pro Light"/>
              </a:defRPr>
            </a:lvl4pPr>
            <a:lvl5pPr indent="-298450" lvl="4" marL="2286000" marR="0" rtl="0" algn="l">
              <a:lnSpc>
                <a:spcPct val="90000"/>
              </a:lnSpc>
              <a:spcBef>
                <a:spcPts val="400"/>
              </a:spcBef>
              <a:spcAft>
                <a:spcPts val="0"/>
              </a:spcAft>
              <a:buClr>
                <a:srgbClr val="3F3F3F"/>
              </a:buClr>
              <a:buSzPts val="1100"/>
              <a:buFont typeface="Arial"/>
              <a:buChar char="•"/>
              <a:defRPr b="0" i="0" sz="1100" u="none" cap="none" strike="noStrike">
                <a:solidFill>
                  <a:srgbClr val="3F3F3F"/>
                </a:solidFill>
                <a:latin typeface="Source Sans Pro Light"/>
                <a:ea typeface="Source Sans Pro Light"/>
                <a:cs typeface="Source Sans Pro Light"/>
                <a:sym typeface="Source Sans Pr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Light"/>
                <a:ea typeface="Source Sans Pro Light"/>
                <a:cs typeface="Source Sans Pro Light"/>
                <a:sym typeface="Source Sans Pr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Light"/>
                <a:ea typeface="Source Sans Pro Light"/>
                <a:cs typeface="Source Sans Pro Light"/>
                <a:sym typeface="Source Sans Pr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Light"/>
                <a:ea typeface="Source Sans Pro Light"/>
                <a:cs typeface="Source Sans Pro Light"/>
                <a:sym typeface="Source Sans Pr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Light"/>
                <a:ea typeface="Source Sans Pro Light"/>
                <a:cs typeface="Source Sans Pro Light"/>
                <a:sym typeface="Source Sans Pro Light"/>
              </a:defRPr>
            </a:lvl9pPr>
          </a:lstStyle>
          <a:p/>
        </p:txBody>
      </p:sp>
      <p:sp>
        <p:nvSpPr>
          <p:cNvPr id="63" name="Google Shape;63;p15"/>
          <p:cNvSpPr txBox="1"/>
          <p:nvPr>
            <p:ph idx="10" type="dt"/>
          </p:nvPr>
        </p:nvSpPr>
        <p:spPr>
          <a:xfrm>
            <a:off x="34290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rgbClr val="888888"/>
                </a:solidFill>
                <a:latin typeface="Source Sans Pro Light"/>
                <a:ea typeface="Source Sans Pro Light"/>
                <a:cs typeface="Source Sans Pro Light"/>
                <a:sym typeface="Source Sans Pro Light"/>
              </a:defRPr>
            </a:lvl1pPr>
            <a:lvl2pPr lvl="1"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2pPr>
            <a:lvl3pPr lvl="2"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3pPr>
            <a:lvl4pPr lvl="3"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4pPr>
            <a:lvl5pPr lvl="4"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5pPr>
            <a:lvl6pPr lvl="5"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6pPr>
            <a:lvl7pPr lvl="6"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7pPr>
            <a:lvl8pPr lvl="7"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8pPr>
            <a:lvl9pPr lvl="8"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9pPr>
          </a:lstStyle>
          <a:p/>
        </p:txBody>
      </p:sp>
      <p:sp>
        <p:nvSpPr>
          <p:cNvPr id="64" name="Google Shape;64;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800" u="none" cap="none" strike="noStrike">
                <a:solidFill>
                  <a:srgbClr val="888888"/>
                </a:solidFill>
                <a:latin typeface="Source Sans Pro Light"/>
                <a:ea typeface="Source Sans Pro Light"/>
                <a:cs typeface="Source Sans Pro Light"/>
                <a:sym typeface="Source Sans Pro Light"/>
              </a:defRPr>
            </a:lvl1pPr>
            <a:lvl2pPr lvl="1"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2pPr>
            <a:lvl3pPr lvl="2"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3pPr>
            <a:lvl4pPr lvl="3"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4pPr>
            <a:lvl5pPr lvl="4"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5pPr>
            <a:lvl6pPr lvl="5"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6pPr>
            <a:lvl7pPr lvl="6"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7pPr>
            <a:lvl8pPr lvl="7"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8pPr>
            <a:lvl9pPr lvl="8" marR="0" rtl="0" algn="l">
              <a:spcBef>
                <a:spcPts val="0"/>
              </a:spcBef>
              <a:spcAft>
                <a:spcPts val="0"/>
              </a:spcAft>
              <a:buSzPts val="1100"/>
              <a:buNone/>
              <a:defRPr b="0" i="0" sz="1400" u="none" cap="none" strike="noStrike">
                <a:solidFill>
                  <a:schemeClr val="dk1"/>
                </a:solidFill>
                <a:latin typeface="Source Sans Pro Light"/>
                <a:ea typeface="Source Sans Pro Light"/>
                <a:cs typeface="Source Sans Pro Light"/>
                <a:sym typeface="Source Sans Pro Light"/>
              </a:defRPr>
            </a:lvl9pPr>
          </a:lstStyle>
          <a:p/>
        </p:txBody>
      </p:sp>
      <p:sp>
        <p:nvSpPr>
          <p:cNvPr id="65" name="Google Shape;65;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888888"/>
                </a:solidFill>
                <a:latin typeface="Source Sans Pro Light"/>
                <a:ea typeface="Source Sans Pro Light"/>
                <a:cs typeface="Source Sans Pro Light"/>
                <a:sym typeface="Source Sans Pro Light"/>
              </a:defRPr>
            </a:lvl1pPr>
            <a:lvl2pPr indent="0" lvl="1" marL="0" marR="0" rtl="0" algn="r">
              <a:spcBef>
                <a:spcPts val="0"/>
              </a:spcBef>
              <a:buNone/>
              <a:defRPr b="0" i="0" sz="800" u="none" cap="none" strike="noStrike">
                <a:solidFill>
                  <a:srgbClr val="888888"/>
                </a:solidFill>
                <a:latin typeface="Source Sans Pro Light"/>
                <a:ea typeface="Source Sans Pro Light"/>
                <a:cs typeface="Source Sans Pro Light"/>
                <a:sym typeface="Source Sans Pro Light"/>
              </a:defRPr>
            </a:lvl2pPr>
            <a:lvl3pPr indent="0" lvl="2" marL="0" marR="0" rtl="0" algn="r">
              <a:spcBef>
                <a:spcPts val="0"/>
              </a:spcBef>
              <a:buNone/>
              <a:defRPr b="0" i="0" sz="800" u="none" cap="none" strike="noStrike">
                <a:solidFill>
                  <a:srgbClr val="888888"/>
                </a:solidFill>
                <a:latin typeface="Source Sans Pro Light"/>
                <a:ea typeface="Source Sans Pro Light"/>
                <a:cs typeface="Source Sans Pro Light"/>
                <a:sym typeface="Source Sans Pro Light"/>
              </a:defRPr>
            </a:lvl3pPr>
            <a:lvl4pPr indent="0" lvl="3" marL="0" marR="0" rtl="0" algn="r">
              <a:spcBef>
                <a:spcPts val="0"/>
              </a:spcBef>
              <a:buNone/>
              <a:defRPr b="0" i="0" sz="800" u="none" cap="none" strike="noStrike">
                <a:solidFill>
                  <a:srgbClr val="888888"/>
                </a:solidFill>
                <a:latin typeface="Source Sans Pro Light"/>
                <a:ea typeface="Source Sans Pro Light"/>
                <a:cs typeface="Source Sans Pro Light"/>
                <a:sym typeface="Source Sans Pro Light"/>
              </a:defRPr>
            </a:lvl4pPr>
            <a:lvl5pPr indent="0" lvl="4" marL="0" marR="0" rtl="0" algn="r">
              <a:spcBef>
                <a:spcPts val="0"/>
              </a:spcBef>
              <a:buNone/>
              <a:defRPr b="0" i="0" sz="800" u="none" cap="none" strike="noStrike">
                <a:solidFill>
                  <a:srgbClr val="888888"/>
                </a:solidFill>
                <a:latin typeface="Source Sans Pro Light"/>
                <a:ea typeface="Source Sans Pro Light"/>
                <a:cs typeface="Source Sans Pro Light"/>
                <a:sym typeface="Source Sans Pro Light"/>
              </a:defRPr>
            </a:lvl5pPr>
            <a:lvl6pPr indent="0" lvl="5" marL="0" marR="0" rtl="0" algn="r">
              <a:spcBef>
                <a:spcPts val="0"/>
              </a:spcBef>
              <a:buNone/>
              <a:defRPr b="0" i="0" sz="800" u="none" cap="none" strike="noStrike">
                <a:solidFill>
                  <a:srgbClr val="888888"/>
                </a:solidFill>
                <a:latin typeface="Source Sans Pro Light"/>
                <a:ea typeface="Source Sans Pro Light"/>
                <a:cs typeface="Source Sans Pro Light"/>
                <a:sym typeface="Source Sans Pro Light"/>
              </a:defRPr>
            </a:lvl6pPr>
            <a:lvl7pPr indent="0" lvl="6" marL="0" marR="0" rtl="0" algn="r">
              <a:spcBef>
                <a:spcPts val="0"/>
              </a:spcBef>
              <a:buNone/>
              <a:defRPr b="0" i="0" sz="800" u="none" cap="none" strike="noStrike">
                <a:solidFill>
                  <a:srgbClr val="888888"/>
                </a:solidFill>
                <a:latin typeface="Source Sans Pro Light"/>
                <a:ea typeface="Source Sans Pro Light"/>
                <a:cs typeface="Source Sans Pro Light"/>
                <a:sym typeface="Source Sans Pro Light"/>
              </a:defRPr>
            </a:lvl7pPr>
            <a:lvl8pPr indent="0" lvl="7" marL="0" marR="0" rtl="0" algn="r">
              <a:spcBef>
                <a:spcPts val="0"/>
              </a:spcBef>
              <a:buNone/>
              <a:defRPr b="0" i="0" sz="800" u="none" cap="none" strike="noStrike">
                <a:solidFill>
                  <a:srgbClr val="888888"/>
                </a:solidFill>
                <a:latin typeface="Source Sans Pro Light"/>
                <a:ea typeface="Source Sans Pro Light"/>
                <a:cs typeface="Source Sans Pro Light"/>
                <a:sym typeface="Source Sans Pro Light"/>
              </a:defRPr>
            </a:lvl8pPr>
            <a:lvl9pPr indent="0" lvl="8" marL="0" marR="0" rtl="0" algn="r">
              <a:spcBef>
                <a:spcPts val="0"/>
              </a:spcBef>
              <a:buNone/>
              <a:defRPr b="0" i="0" sz="800" u="none" cap="none" strike="noStrike">
                <a:solidFill>
                  <a:srgbClr val="888888"/>
                </a:solidFill>
                <a:latin typeface="Source Sans Pro Light"/>
                <a:ea typeface="Source Sans Pro Light"/>
                <a:cs typeface="Source Sans Pro Light"/>
                <a:sym typeface="Source Sans Pro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A4A3A4"/>
          </p15:clr>
        </p15:guide>
        <p15:guide id="2" pos="2880">
          <p15:clr>
            <a:srgbClr val="A4A3A4"/>
          </p15:clr>
        </p15:guide>
        <p15:guide id="3" pos="216">
          <p15:clr>
            <a:srgbClr val="547EBF"/>
          </p15:clr>
        </p15:guide>
        <p15:guide id="4" orient="horz" pos="180">
          <p15:clr>
            <a:srgbClr val="547EBF"/>
          </p15:clr>
        </p15:guide>
        <p15:guide id="5" pos="5544">
          <p15:clr>
            <a:srgbClr val="547EBF"/>
          </p15:clr>
        </p15:guide>
        <p15:guide id="6" orient="horz" pos="3060">
          <p15:clr>
            <a:srgbClr val="547EBF"/>
          </p15:clr>
        </p15:guide>
        <p15:guide id="7" pos="2970">
          <p15:clr>
            <a:srgbClr val="547EBF"/>
          </p15:clr>
        </p15:guide>
        <p15:guide id="8" pos="2790">
          <p15:clr>
            <a:srgbClr val="547EBF"/>
          </p15:clr>
        </p15:guide>
        <p15:guide id="9" pos="1584">
          <p15:clr>
            <a:srgbClr val="547EBF"/>
          </p15:clr>
        </p15:guide>
        <p15:guide id="10" pos="1386">
          <p15:clr>
            <a:srgbClr val="547EBF"/>
          </p15:clr>
        </p15:guide>
        <p15:guide id="11" pos="4176">
          <p15:clr>
            <a:srgbClr val="547EBF"/>
          </p15:clr>
        </p15:guide>
        <p15:guide id="12" pos="4374">
          <p15:clr>
            <a:srgbClr val="547EBF"/>
          </p15:clr>
        </p15:guide>
        <p15:guide id="13" pos="3726">
          <p15:clr>
            <a:srgbClr val="9FCC3B"/>
          </p15:clr>
        </p15:guide>
        <p15:guide id="14" pos="3906">
          <p15:clr>
            <a:srgbClr val="9FCC3B"/>
          </p15:clr>
        </p15:guide>
        <p15:guide id="15" pos="2034">
          <p15:clr>
            <a:srgbClr val="9FCC3B"/>
          </p15:clr>
        </p15:guide>
        <p15:guide id="16" pos="1854">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2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hyperlink" Target="https://www.flickr.com/photos/megstewart/8644087724/" TargetMode="External"/><Relationship Id="rId5" Type="http://schemas.openxmlformats.org/officeDocument/2006/relationships/image" Target="../media/image22.png"/><Relationship Id="rId6"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image" Target="../media/image36.png"/><Relationship Id="rId6" Type="http://schemas.openxmlformats.org/officeDocument/2006/relationships/image" Target="../media/image43.png"/><Relationship Id="rId7" Type="http://schemas.openxmlformats.org/officeDocument/2006/relationships/image" Target="../media/image39.png"/><Relationship Id="rId8"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1" Type="http://schemas.openxmlformats.org/officeDocument/2006/relationships/hyperlink" Target="https://www.researchgate.net/profile/Dirk-Mallants/publication/302559179/figure/fig6/AS:359982580158466@1462837943349/dealised-cross-section-showing-groundwater-flow-paths-from-recharge-to-discharge-areas.png" TargetMode="External"/><Relationship Id="rId10" Type="http://schemas.openxmlformats.org/officeDocument/2006/relationships/hyperlink" Target="https://www.flickr.com/photos/megstewart/8644087724/" TargetMode="External"/><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hyperlink" Target="https://s.hdnux.com/photos/01/20/74/61/21220451/3/1200x0.jpg" TargetMode="External"/><Relationship Id="rId4" Type="http://schemas.openxmlformats.org/officeDocument/2006/relationships/hyperlink" Target="https://images.theconversation.com/files/412186/original/file-20210720-17-l3bga2.jpg?ixlib=rb-1.1.0&amp;q=45&amp;auto=format&amp;w=1200&amp;h=900.0&amp;fit=crop" TargetMode="External"/><Relationship Id="rId9" Type="http://schemas.openxmlformats.org/officeDocument/2006/relationships/hyperlink" Target="https://landsat.gsfc.nasa.gov/satellites/landsat-8/" TargetMode="External"/><Relationship Id="rId5" Type="http://schemas.openxmlformats.org/officeDocument/2006/relationships/hyperlink" Target="https://slideplayer.com/slide/13862119/85/images/5/The+Rain+Shadow+WINDWARD+SIDE+LEEWARD+SIDE+PREVAILING+WESTERLIES.jpg" TargetMode="External"/><Relationship Id="rId6" Type="http://schemas.openxmlformats.org/officeDocument/2006/relationships/hyperlink" Target="https://snowbrains.com/wp-content/uploads/2017/04/Screen-Shot-2017-04-13-at-7.55.59-AM-min-1.png" TargetMode="External"/><Relationship Id="rId7" Type="http://schemas.openxmlformats.org/officeDocument/2006/relationships/hyperlink" Target="https://www.nrcs.usda.gov/wps/portal/wcc/home/aboutUs/monitoringPrograms/automatedSnowMonitoring/" TargetMode="External"/><Relationship Id="rId8" Type="http://schemas.openxmlformats.org/officeDocument/2006/relationships/hyperlink" Target="https://commons.wikimedia.org/wiki/File:Sentinel_2-IMG_5873-white_(crop).jp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3.jp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2.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0"/>
          <p:cNvPicPr preferRelativeResize="0"/>
          <p:nvPr>
            <p:ph idx="2" type="pic"/>
          </p:nvPr>
        </p:nvPicPr>
        <p:blipFill rotWithShape="1">
          <a:blip r:embed="rId3">
            <a:alphaModFix/>
          </a:blip>
          <a:srcRect b="9819" l="0" r="0" t="9827"/>
          <a:stretch/>
        </p:blipFill>
        <p:spPr>
          <a:xfrm>
            <a:off x="344043" y="307444"/>
            <a:ext cx="8455916" cy="4528613"/>
          </a:xfrm>
          <a:prstGeom prst="rect">
            <a:avLst/>
          </a:prstGeom>
          <a:solidFill>
            <a:schemeClr val="accent1"/>
          </a:solidFill>
        </p:spPr>
      </p:pic>
      <p:sp>
        <p:nvSpPr>
          <p:cNvPr id="210" name="Google Shape;210;p30"/>
          <p:cNvSpPr txBox="1"/>
          <p:nvPr>
            <p:ph type="ctrTitle"/>
          </p:nvPr>
        </p:nvSpPr>
        <p:spPr>
          <a:xfrm>
            <a:off x="344043" y="2655970"/>
            <a:ext cx="3862200" cy="1086300"/>
          </a:xfrm>
          <a:prstGeom prst="rect">
            <a:avLst/>
          </a:prstGeom>
          <a:solidFill>
            <a:schemeClr val="lt1">
              <a:alpha val="80000"/>
            </a:schemeClr>
          </a:solidFill>
          <a:ln>
            <a:noFill/>
          </a:ln>
        </p:spPr>
        <p:txBody>
          <a:bodyPr anchorCtr="0" anchor="b" bIns="102875" lIns="377175" spcFirstLastPara="1" rIns="68575" wrap="square" tIns="34275">
            <a:normAutofit/>
          </a:bodyPr>
          <a:lstStyle/>
          <a:p>
            <a:pPr indent="0" lvl="0" marL="0" rtl="0" algn="l">
              <a:lnSpc>
                <a:spcPct val="90000"/>
              </a:lnSpc>
              <a:spcBef>
                <a:spcPts val="0"/>
              </a:spcBef>
              <a:spcAft>
                <a:spcPts val="0"/>
              </a:spcAft>
              <a:buClr>
                <a:srgbClr val="757070"/>
              </a:buClr>
              <a:buSzPts val="2700"/>
              <a:buFont typeface="Bodoni"/>
              <a:buNone/>
            </a:pPr>
            <a:r>
              <a:rPr lang="en"/>
              <a:t>California Snowpack</a:t>
            </a:r>
            <a:endParaRPr/>
          </a:p>
        </p:txBody>
      </p:sp>
      <p:sp>
        <p:nvSpPr>
          <p:cNvPr id="211" name="Google Shape;211;p30"/>
          <p:cNvSpPr txBox="1"/>
          <p:nvPr>
            <p:ph idx="1" type="subTitle"/>
          </p:nvPr>
        </p:nvSpPr>
        <p:spPr>
          <a:xfrm>
            <a:off x="344043" y="3742259"/>
            <a:ext cx="3862200" cy="393600"/>
          </a:xfrm>
          <a:prstGeom prst="rect">
            <a:avLst/>
          </a:prstGeom>
          <a:solidFill>
            <a:schemeClr val="lt1">
              <a:alpha val="80000"/>
            </a:schemeClr>
          </a:solidFill>
          <a:ln>
            <a:noFill/>
          </a:ln>
        </p:spPr>
        <p:txBody>
          <a:bodyPr anchorCtr="0" anchor="t" bIns="34275" lIns="377175" spcFirstLastPara="1" rIns="68575" wrap="square" tIns="34275">
            <a:normAutofit/>
          </a:bodyPr>
          <a:lstStyle/>
          <a:p>
            <a:pPr indent="0" lvl="0" marL="0" rtl="0" algn="l">
              <a:lnSpc>
                <a:spcPct val="90000"/>
              </a:lnSpc>
              <a:spcBef>
                <a:spcPts val="0"/>
              </a:spcBef>
              <a:spcAft>
                <a:spcPts val="0"/>
              </a:spcAft>
              <a:buClr>
                <a:srgbClr val="757070"/>
              </a:buClr>
              <a:buSzPts val="1100"/>
              <a:buNone/>
            </a:pPr>
            <a:r>
              <a:rPr lang="en"/>
              <a:t>Week 6 Updates</a:t>
            </a:r>
            <a:endParaRPr/>
          </a:p>
        </p:txBody>
      </p:sp>
      <p:sp>
        <p:nvSpPr>
          <p:cNvPr id="212" name="Google Shape;212;p30"/>
          <p:cNvSpPr txBox="1"/>
          <p:nvPr>
            <p:ph idx="1" type="subTitle"/>
          </p:nvPr>
        </p:nvSpPr>
        <p:spPr>
          <a:xfrm>
            <a:off x="344050" y="4135850"/>
            <a:ext cx="5369700" cy="499500"/>
          </a:xfrm>
          <a:prstGeom prst="rect">
            <a:avLst/>
          </a:prstGeom>
        </p:spPr>
        <p:txBody>
          <a:bodyPr anchorCtr="0" anchor="t" bIns="34275" lIns="377175" spcFirstLastPara="1" rIns="68575" wrap="square" tIns="34275">
            <a:normAutofit fontScale="77500"/>
          </a:bodyPr>
          <a:lstStyle/>
          <a:p>
            <a:pPr indent="0" lvl="0" marL="0" rtl="0" algn="l">
              <a:lnSpc>
                <a:spcPct val="115000"/>
              </a:lnSpc>
              <a:spcBef>
                <a:spcPts val="800"/>
              </a:spcBef>
              <a:spcAft>
                <a:spcPts val="0"/>
              </a:spcAft>
              <a:buClr>
                <a:schemeClr val="dk1"/>
              </a:buClr>
              <a:buSzPct val="61111"/>
              <a:buFont typeface="Arial"/>
              <a:buNone/>
            </a:pPr>
            <a:r>
              <a:rPr lang="en" sz="1800">
                <a:solidFill>
                  <a:schemeClr val="dk1"/>
                </a:solidFill>
                <a:latin typeface="Georgia"/>
                <a:ea typeface="Georgia"/>
                <a:cs typeface="Georgia"/>
                <a:sym typeface="Georgia"/>
              </a:rPr>
              <a:t>Malachy Moran, Kayla Wopschall, Derrick Hee, Tilman Bayer</a:t>
            </a:r>
            <a:endParaRPr sz="1800">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9"/>
          <p:cNvSpPr txBox="1"/>
          <p:nvPr>
            <p:ph type="title"/>
          </p:nvPr>
        </p:nvSpPr>
        <p:spPr>
          <a:xfrm>
            <a:off x="34290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CNN Architecture comparison</a:t>
            </a:r>
            <a:endParaRPr/>
          </a:p>
        </p:txBody>
      </p:sp>
      <p:sp>
        <p:nvSpPr>
          <p:cNvPr id="314" name="Google Shape;314;p39"/>
          <p:cNvSpPr txBox="1"/>
          <p:nvPr>
            <p:ph idx="1" type="body"/>
          </p:nvPr>
        </p:nvSpPr>
        <p:spPr>
          <a:xfrm>
            <a:off x="967230" y="1383194"/>
            <a:ext cx="2743200" cy="6180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ResNeXt</a:t>
            </a:r>
            <a:endParaRPr/>
          </a:p>
        </p:txBody>
      </p:sp>
      <p:sp>
        <p:nvSpPr>
          <p:cNvPr id="315" name="Google Shape;315;p39"/>
          <p:cNvSpPr txBox="1"/>
          <p:nvPr>
            <p:ph idx="2" type="body"/>
          </p:nvPr>
        </p:nvSpPr>
        <p:spPr>
          <a:xfrm>
            <a:off x="967230" y="2001128"/>
            <a:ext cx="27432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Repetition</a:t>
            </a:r>
            <a:r>
              <a:rPr lang="en"/>
              <a:t> of a building block</a:t>
            </a:r>
            <a:r>
              <a:rPr lang="en"/>
              <a:t> </a:t>
            </a:r>
            <a:endParaRPr/>
          </a:p>
          <a:p>
            <a:pPr indent="0" lvl="0" marL="0" rtl="0" algn="l">
              <a:spcBef>
                <a:spcPts val="800"/>
              </a:spcBef>
              <a:spcAft>
                <a:spcPts val="0"/>
              </a:spcAft>
              <a:buNone/>
            </a:pPr>
            <a:r>
              <a:rPr lang="en"/>
              <a:t>"split-transform-merge" strategy (branched paths within a single module)</a:t>
            </a:r>
            <a:endParaRPr/>
          </a:p>
          <a:p>
            <a:pPr indent="0" lvl="0" marL="0" rtl="0" algn="l">
              <a:spcBef>
                <a:spcPts val="800"/>
              </a:spcBef>
              <a:spcAft>
                <a:spcPts val="0"/>
              </a:spcAft>
              <a:buNone/>
            </a:pPr>
            <a:r>
              <a:rPr lang="en"/>
              <a:t>A</a:t>
            </a:r>
            <a:r>
              <a:rPr lang="en"/>
              <a:t>ggregates a set of transformations</a:t>
            </a:r>
            <a:endParaRPr/>
          </a:p>
          <a:p>
            <a:pPr indent="0" lvl="0" marL="0" rtl="0" algn="l">
              <a:spcBef>
                <a:spcPts val="800"/>
              </a:spcBef>
              <a:spcAft>
                <a:spcPts val="0"/>
              </a:spcAft>
              <a:buNone/>
            </a:pPr>
            <a:r>
              <a:rPr lang="en"/>
              <a:t>Exposes Cardinality (size of transformation sets) as a factor</a:t>
            </a:r>
            <a:endParaRPr/>
          </a:p>
          <a:p>
            <a:pPr indent="0" lvl="0" marL="0" rtl="0" algn="l">
              <a:spcBef>
                <a:spcPts val="800"/>
              </a:spcBef>
              <a:spcAft>
                <a:spcPts val="0"/>
              </a:spcAft>
              <a:buNone/>
            </a:pPr>
            <a:r>
              <a:t/>
            </a:r>
            <a:endParaRPr/>
          </a:p>
        </p:txBody>
      </p:sp>
      <p:sp>
        <p:nvSpPr>
          <p:cNvPr id="316" name="Google Shape;316;p39"/>
          <p:cNvSpPr txBox="1"/>
          <p:nvPr>
            <p:ph idx="3" type="body"/>
          </p:nvPr>
        </p:nvSpPr>
        <p:spPr>
          <a:xfrm>
            <a:off x="5085100" y="1356122"/>
            <a:ext cx="3528000" cy="6180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EfficientNetB3</a:t>
            </a:r>
            <a:endParaRPr/>
          </a:p>
        </p:txBody>
      </p:sp>
      <p:sp>
        <p:nvSpPr>
          <p:cNvPr id="317" name="Google Shape;317;p39"/>
          <p:cNvSpPr txBox="1"/>
          <p:nvPr>
            <p:ph idx="4" type="body"/>
          </p:nvPr>
        </p:nvSpPr>
        <p:spPr>
          <a:xfrm>
            <a:off x="5085100" y="1974056"/>
            <a:ext cx="27432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CNN built with efficiency and accuracy in mind</a:t>
            </a:r>
            <a:endParaRPr/>
          </a:p>
          <a:p>
            <a:pPr indent="0" lvl="0" marL="0" rtl="0" algn="l">
              <a:spcBef>
                <a:spcPts val="800"/>
              </a:spcBef>
              <a:spcAft>
                <a:spcPts val="0"/>
              </a:spcAft>
              <a:buNone/>
            </a:pPr>
            <a:r>
              <a:rPr lang="en"/>
              <a:t>Smaller number of parameters (faster training) while maintaining comparable accuracy seen in other top class model architectures.</a:t>
            </a:r>
            <a:endParaRPr/>
          </a:p>
        </p:txBody>
      </p:sp>
      <p:pic>
        <p:nvPicPr>
          <p:cNvPr id="318" name="Google Shape;318;p39"/>
          <p:cNvPicPr preferRelativeResize="0"/>
          <p:nvPr/>
        </p:nvPicPr>
        <p:blipFill>
          <a:blip r:embed="rId3">
            <a:alphaModFix/>
          </a:blip>
          <a:stretch>
            <a:fillRect/>
          </a:stretch>
        </p:blipFill>
        <p:spPr>
          <a:xfrm>
            <a:off x="794763" y="3317700"/>
            <a:ext cx="2811024" cy="1686625"/>
          </a:xfrm>
          <a:prstGeom prst="rect">
            <a:avLst/>
          </a:prstGeom>
          <a:noFill/>
          <a:ln>
            <a:noFill/>
          </a:ln>
        </p:spPr>
      </p:pic>
      <p:pic>
        <p:nvPicPr>
          <p:cNvPr id="319" name="Google Shape;319;p39"/>
          <p:cNvPicPr preferRelativeResize="0"/>
          <p:nvPr/>
        </p:nvPicPr>
        <p:blipFill>
          <a:blip r:embed="rId4">
            <a:alphaModFix/>
          </a:blip>
          <a:stretch>
            <a:fillRect/>
          </a:stretch>
        </p:blipFill>
        <p:spPr>
          <a:xfrm>
            <a:off x="5055125" y="2903575"/>
            <a:ext cx="1574274" cy="2184775"/>
          </a:xfrm>
          <a:prstGeom prst="rect">
            <a:avLst/>
          </a:prstGeom>
          <a:noFill/>
          <a:ln>
            <a:noFill/>
          </a:ln>
        </p:spPr>
      </p:pic>
      <p:pic>
        <p:nvPicPr>
          <p:cNvPr id="320" name="Google Shape;320;p39"/>
          <p:cNvPicPr preferRelativeResize="0"/>
          <p:nvPr/>
        </p:nvPicPr>
        <p:blipFill>
          <a:blip r:embed="rId5">
            <a:alphaModFix/>
          </a:blip>
          <a:stretch>
            <a:fillRect/>
          </a:stretch>
        </p:blipFill>
        <p:spPr>
          <a:xfrm>
            <a:off x="6629400" y="2903584"/>
            <a:ext cx="2070675" cy="224851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0"/>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Modeling Outcomes - Architecture and Data Changes</a:t>
            </a:r>
            <a:endParaRPr/>
          </a:p>
        </p:txBody>
      </p:sp>
      <p:sp>
        <p:nvSpPr>
          <p:cNvPr id="326" name="Google Shape;326;p40"/>
          <p:cNvSpPr txBox="1"/>
          <p:nvPr>
            <p:ph idx="1" type="body"/>
          </p:nvPr>
        </p:nvSpPr>
        <p:spPr>
          <a:xfrm>
            <a:off x="0" y="1480150"/>
            <a:ext cx="2339700" cy="3263400"/>
          </a:xfrm>
          <a:prstGeom prst="rect">
            <a:avLst/>
          </a:prstGeom>
        </p:spPr>
        <p:txBody>
          <a:bodyPr anchorCtr="0" anchor="t" bIns="34275" lIns="68575" spcFirstLastPara="1" rIns="68575" wrap="square" tIns="34275">
            <a:noAutofit/>
          </a:bodyPr>
          <a:lstStyle/>
          <a:p>
            <a:pPr indent="-311150" lvl="0" marL="457200" rtl="0" algn="l">
              <a:spcBef>
                <a:spcPts val="800"/>
              </a:spcBef>
              <a:spcAft>
                <a:spcPts val="0"/>
              </a:spcAft>
              <a:buSzPts val="1300"/>
              <a:buChar char="•"/>
            </a:pPr>
            <a:r>
              <a:rPr lang="en" sz="1300"/>
              <a:t>Adding </a:t>
            </a:r>
            <a:r>
              <a:rPr b="1" lang="en" sz="1300">
                <a:latin typeface="Source Sans Pro"/>
                <a:ea typeface="Source Sans Pro"/>
                <a:cs typeface="Source Sans Pro"/>
                <a:sym typeface="Source Sans Pro"/>
              </a:rPr>
              <a:t>Copernicus data</a:t>
            </a:r>
            <a:r>
              <a:rPr lang="en" sz="1300"/>
              <a:t> showed a marked improvement</a:t>
            </a:r>
            <a:br>
              <a:rPr lang="en" sz="1300"/>
            </a:br>
            <a:endParaRPr sz="1300"/>
          </a:p>
          <a:p>
            <a:pPr indent="-311150" lvl="0" marL="457200" rtl="0" algn="l">
              <a:spcBef>
                <a:spcPts val="0"/>
              </a:spcBef>
              <a:spcAft>
                <a:spcPts val="0"/>
              </a:spcAft>
              <a:buSzPts val="1300"/>
              <a:buChar char="•"/>
            </a:pPr>
            <a:r>
              <a:rPr lang="en" sz="1300"/>
              <a:t>Changing the method of </a:t>
            </a:r>
            <a:r>
              <a:rPr b="1" lang="en" sz="1300">
                <a:latin typeface="Source Sans Pro"/>
                <a:ea typeface="Source Sans Pro"/>
                <a:cs typeface="Source Sans Pro"/>
                <a:sym typeface="Source Sans Pro"/>
              </a:rPr>
              <a:t>computing nearby station</a:t>
            </a:r>
            <a:r>
              <a:rPr lang="en" sz="1300"/>
              <a:t> SWE showed a small improvement.</a:t>
            </a:r>
            <a:br>
              <a:rPr lang="en" sz="1300"/>
            </a:br>
            <a:endParaRPr sz="1300"/>
          </a:p>
          <a:p>
            <a:pPr indent="-311150" lvl="0" marL="457200" rtl="0" algn="l">
              <a:spcBef>
                <a:spcPts val="0"/>
              </a:spcBef>
              <a:spcAft>
                <a:spcPts val="0"/>
              </a:spcAft>
              <a:buSzPts val="1300"/>
              <a:buChar char="•"/>
            </a:pPr>
            <a:r>
              <a:rPr lang="en" sz="1300"/>
              <a:t>Using a more powerful model on the Copernicus data showed moderate improvement</a:t>
            </a:r>
            <a:br>
              <a:rPr lang="en" sz="1300"/>
            </a:br>
            <a:endParaRPr sz="1300"/>
          </a:p>
          <a:p>
            <a:pPr indent="-311150" lvl="0" marL="457200" rtl="0" algn="l">
              <a:spcBef>
                <a:spcPts val="0"/>
              </a:spcBef>
              <a:spcAft>
                <a:spcPts val="0"/>
              </a:spcAft>
              <a:buSzPts val="1300"/>
              <a:buChar char="•"/>
            </a:pPr>
            <a:r>
              <a:rPr b="1" lang="en" sz="1300">
                <a:latin typeface="Source Sans Pro"/>
                <a:ea typeface="Source Sans Pro"/>
                <a:cs typeface="Source Sans Pro"/>
                <a:sym typeface="Source Sans Pro"/>
              </a:rPr>
              <a:t>ResNext</a:t>
            </a:r>
            <a:r>
              <a:rPr lang="en" sz="1300"/>
              <a:t> performed best but was not computationally feasible</a:t>
            </a:r>
            <a:endParaRPr sz="1300"/>
          </a:p>
        </p:txBody>
      </p:sp>
      <p:pic>
        <p:nvPicPr>
          <p:cNvPr id="327" name="Google Shape;327;p40"/>
          <p:cNvPicPr preferRelativeResize="0"/>
          <p:nvPr/>
        </p:nvPicPr>
        <p:blipFill rotWithShape="1">
          <a:blip r:embed="rId3">
            <a:alphaModFix/>
          </a:blip>
          <a:srcRect b="0" l="0" r="0" t="1864"/>
          <a:stretch/>
        </p:blipFill>
        <p:spPr>
          <a:xfrm>
            <a:off x="2266800" y="1122350"/>
            <a:ext cx="6828801" cy="3979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1"/>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Modeling Outcomes - Training Time Issues</a:t>
            </a:r>
            <a:endParaRPr/>
          </a:p>
        </p:txBody>
      </p:sp>
      <p:sp>
        <p:nvSpPr>
          <p:cNvPr id="333" name="Google Shape;333;p41"/>
          <p:cNvSpPr txBox="1"/>
          <p:nvPr>
            <p:ph idx="1" type="body"/>
          </p:nvPr>
        </p:nvSpPr>
        <p:spPr>
          <a:xfrm>
            <a:off x="0" y="1410200"/>
            <a:ext cx="2266800" cy="3356400"/>
          </a:xfrm>
          <a:prstGeom prst="rect">
            <a:avLst/>
          </a:prstGeom>
        </p:spPr>
        <p:txBody>
          <a:bodyPr anchorCtr="0" anchor="t" bIns="34275" lIns="68575" spcFirstLastPara="1" rIns="68575" wrap="square" tIns="34275">
            <a:normAutofit/>
          </a:bodyPr>
          <a:lstStyle/>
          <a:p>
            <a:pPr indent="-323850" lvl="0" marL="457200" rtl="0" algn="l">
              <a:spcBef>
                <a:spcPts val="800"/>
              </a:spcBef>
              <a:spcAft>
                <a:spcPts val="0"/>
              </a:spcAft>
              <a:buSzPts val="1500"/>
              <a:buChar char="•"/>
            </a:pPr>
            <a:r>
              <a:rPr lang="en" sz="1500"/>
              <a:t>Adding the </a:t>
            </a:r>
            <a:r>
              <a:rPr b="1" lang="en" sz="1500">
                <a:latin typeface="Source Sans Pro"/>
                <a:ea typeface="Source Sans Pro"/>
                <a:cs typeface="Source Sans Pro"/>
                <a:sym typeface="Source Sans Pro"/>
              </a:rPr>
              <a:t>Copernicus data</a:t>
            </a:r>
            <a:r>
              <a:rPr lang="en" sz="1500"/>
              <a:t> greatly slowed down the processing</a:t>
            </a:r>
            <a:br>
              <a:rPr lang="en" sz="1500"/>
            </a:br>
            <a:endParaRPr sz="1500"/>
          </a:p>
          <a:p>
            <a:pPr indent="-323850" lvl="0" marL="457200" rtl="0" algn="l">
              <a:spcBef>
                <a:spcPts val="0"/>
              </a:spcBef>
              <a:spcAft>
                <a:spcPts val="0"/>
              </a:spcAft>
              <a:buSzPts val="1500"/>
              <a:buChar char="•"/>
            </a:pPr>
            <a:r>
              <a:rPr lang="en" sz="1500"/>
              <a:t>While </a:t>
            </a:r>
            <a:r>
              <a:rPr b="1" lang="en" sz="1500">
                <a:latin typeface="Source Sans Pro"/>
                <a:ea typeface="Source Sans Pro"/>
                <a:cs typeface="Source Sans Pro"/>
                <a:sym typeface="Source Sans Pro"/>
              </a:rPr>
              <a:t>ResNext</a:t>
            </a:r>
            <a:r>
              <a:rPr lang="en" sz="1500"/>
              <a:t> performed best, it was much slower.</a:t>
            </a:r>
            <a:br>
              <a:rPr lang="en" sz="1500"/>
            </a:br>
            <a:endParaRPr sz="1500"/>
          </a:p>
          <a:p>
            <a:pPr indent="-323850" lvl="0" marL="457200" rtl="0" algn="l">
              <a:spcBef>
                <a:spcPts val="0"/>
              </a:spcBef>
              <a:spcAft>
                <a:spcPts val="0"/>
              </a:spcAft>
              <a:buSzPts val="1500"/>
              <a:buChar char="•"/>
            </a:pPr>
            <a:r>
              <a:rPr lang="en" sz="1500"/>
              <a:t>Changing the Copernicus Model to </a:t>
            </a:r>
            <a:r>
              <a:rPr b="1" lang="en" sz="1500">
                <a:latin typeface="Source Sans Pro"/>
                <a:ea typeface="Source Sans Pro"/>
                <a:cs typeface="Source Sans Pro"/>
                <a:sym typeface="Source Sans Pro"/>
              </a:rPr>
              <a:t>EfficientNet B4</a:t>
            </a:r>
            <a:r>
              <a:rPr lang="en" sz="1500"/>
              <a:t> seems like a useful middle ground</a:t>
            </a:r>
            <a:endParaRPr sz="1500"/>
          </a:p>
        </p:txBody>
      </p:sp>
      <p:pic>
        <p:nvPicPr>
          <p:cNvPr id="334" name="Google Shape;334;p41"/>
          <p:cNvPicPr preferRelativeResize="0"/>
          <p:nvPr/>
        </p:nvPicPr>
        <p:blipFill>
          <a:blip r:embed="rId3">
            <a:alphaModFix/>
          </a:blip>
          <a:stretch>
            <a:fillRect/>
          </a:stretch>
        </p:blipFill>
        <p:spPr>
          <a:xfrm>
            <a:off x="2639200" y="1183650"/>
            <a:ext cx="6250100" cy="3674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2"/>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Training Time Trumps Model Power</a:t>
            </a:r>
            <a:endParaRPr/>
          </a:p>
        </p:txBody>
      </p:sp>
      <p:pic>
        <p:nvPicPr>
          <p:cNvPr id="340" name="Google Shape;340;p42"/>
          <p:cNvPicPr preferRelativeResize="0"/>
          <p:nvPr/>
        </p:nvPicPr>
        <p:blipFill>
          <a:blip r:embed="rId3">
            <a:alphaModFix/>
          </a:blip>
          <a:stretch>
            <a:fillRect/>
          </a:stretch>
        </p:blipFill>
        <p:spPr>
          <a:xfrm>
            <a:off x="2514601" y="1059350"/>
            <a:ext cx="6494050" cy="3928299"/>
          </a:xfrm>
          <a:prstGeom prst="rect">
            <a:avLst/>
          </a:prstGeom>
          <a:noFill/>
          <a:ln>
            <a:noFill/>
          </a:ln>
        </p:spPr>
      </p:pic>
      <p:sp>
        <p:nvSpPr>
          <p:cNvPr id="341" name="Google Shape;341;p42"/>
          <p:cNvSpPr txBox="1"/>
          <p:nvPr>
            <p:ph idx="1" type="body"/>
          </p:nvPr>
        </p:nvSpPr>
        <p:spPr>
          <a:xfrm>
            <a:off x="0" y="1410200"/>
            <a:ext cx="2416200" cy="3577500"/>
          </a:xfrm>
          <a:prstGeom prst="rect">
            <a:avLst/>
          </a:prstGeom>
        </p:spPr>
        <p:txBody>
          <a:bodyPr anchorCtr="0" anchor="t" bIns="34275" lIns="68575" spcFirstLastPara="1" rIns="68575" wrap="square" tIns="34275">
            <a:normAutofit lnSpcReduction="20000"/>
          </a:bodyPr>
          <a:lstStyle/>
          <a:p>
            <a:pPr indent="-323850" lvl="0" marL="457200" rtl="0" algn="l">
              <a:spcBef>
                <a:spcPts val="800"/>
              </a:spcBef>
              <a:spcAft>
                <a:spcPts val="0"/>
              </a:spcAft>
              <a:buSzPts val="1500"/>
              <a:buChar char="•"/>
            </a:pPr>
            <a:r>
              <a:rPr lang="en" sz="1500"/>
              <a:t>Our </a:t>
            </a:r>
            <a:r>
              <a:rPr b="1" lang="en" sz="1500">
                <a:latin typeface="Source Sans Pro"/>
                <a:ea typeface="Source Sans Pro"/>
                <a:cs typeface="Source Sans Pro"/>
                <a:sym typeface="Source Sans Pro"/>
              </a:rPr>
              <a:t>Best RMSE</a:t>
            </a:r>
            <a:r>
              <a:rPr lang="en" sz="1500"/>
              <a:t> for this week was </a:t>
            </a:r>
            <a:r>
              <a:rPr b="1" lang="en" sz="1500">
                <a:latin typeface="Source Sans Pro"/>
                <a:ea typeface="Source Sans Pro"/>
                <a:cs typeface="Source Sans Pro"/>
                <a:sym typeface="Source Sans Pro"/>
              </a:rPr>
              <a:t>11.82</a:t>
            </a:r>
            <a:r>
              <a:rPr lang="en" sz="1500"/>
              <a:t> inches</a:t>
            </a:r>
            <a:br>
              <a:rPr lang="en" sz="1500"/>
            </a:br>
            <a:endParaRPr sz="1500"/>
          </a:p>
          <a:p>
            <a:pPr indent="-323850" lvl="0" marL="457200" rtl="0" algn="l">
              <a:spcBef>
                <a:spcPts val="0"/>
              </a:spcBef>
              <a:spcAft>
                <a:spcPts val="0"/>
              </a:spcAft>
              <a:buSzPts val="1500"/>
              <a:buChar char="•"/>
            </a:pPr>
            <a:r>
              <a:rPr b="1" lang="en" sz="1500">
                <a:latin typeface="Source Sans Pro"/>
                <a:ea typeface="Source Sans Pro"/>
                <a:cs typeface="Source Sans Pro"/>
                <a:sym typeface="Source Sans Pro"/>
              </a:rPr>
              <a:t>Baseline</a:t>
            </a:r>
            <a:r>
              <a:rPr lang="en" sz="1500"/>
              <a:t> last week was </a:t>
            </a:r>
            <a:r>
              <a:rPr b="1" lang="en" sz="1500">
                <a:latin typeface="Source Sans Pro"/>
                <a:ea typeface="Source Sans Pro"/>
                <a:cs typeface="Source Sans Pro"/>
                <a:sym typeface="Source Sans Pro"/>
              </a:rPr>
              <a:t>14.58</a:t>
            </a:r>
            <a:r>
              <a:rPr lang="en" sz="1500"/>
              <a:t> inches </a:t>
            </a:r>
            <a:br>
              <a:rPr lang="en" sz="1500"/>
            </a:br>
            <a:endParaRPr sz="1500"/>
          </a:p>
          <a:p>
            <a:pPr indent="-323850" lvl="0" marL="457200" rtl="0" algn="l">
              <a:spcBef>
                <a:spcPts val="0"/>
              </a:spcBef>
              <a:spcAft>
                <a:spcPts val="0"/>
              </a:spcAft>
              <a:buSzPts val="1500"/>
              <a:buChar char="•"/>
            </a:pPr>
            <a:r>
              <a:rPr lang="en" sz="1500"/>
              <a:t>This was achieved in epoch 81 of the EfficientNetB3 model with the old station computations</a:t>
            </a:r>
            <a:br>
              <a:rPr lang="en" sz="1500"/>
            </a:br>
            <a:endParaRPr sz="1500"/>
          </a:p>
          <a:p>
            <a:pPr indent="-323850" lvl="0" marL="457200" rtl="0" algn="l">
              <a:spcBef>
                <a:spcPts val="0"/>
              </a:spcBef>
              <a:spcAft>
                <a:spcPts val="0"/>
              </a:spcAft>
              <a:buSzPts val="1500"/>
              <a:buChar char="•"/>
            </a:pPr>
            <a:r>
              <a:rPr lang="en" sz="1500"/>
              <a:t>Took approximately </a:t>
            </a:r>
            <a:r>
              <a:rPr b="1" lang="en" sz="1500">
                <a:latin typeface="Source Sans Pro"/>
                <a:ea typeface="Source Sans Pro"/>
                <a:cs typeface="Source Sans Pro"/>
                <a:sym typeface="Source Sans Pro"/>
              </a:rPr>
              <a:t>12 hours</a:t>
            </a:r>
            <a:r>
              <a:rPr lang="en" sz="1500"/>
              <a:t> to reach</a:t>
            </a:r>
            <a:br>
              <a:rPr lang="en" sz="1500"/>
            </a:br>
            <a:endParaRPr sz="1500"/>
          </a:p>
          <a:p>
            <a:pPr indent="-323850" lvl="0" marL="457200" rtl="0" algn="l">
              <a:spcBef>
                <a:spcPts val="0"/>
              </a:spcBef>
              <a:spcAft>
                <a:spcPts val="0"/>
              </a:spcAft>
              <a:buSzPts val="1500"/>
              <a:buChar char="•"/>
            </a:pPr>
            <a:r>
              <a:rPr lang="en" sz="1500"/>
              <a:t>One of our next steps will be to</a:t>
            </a:r>
            <a:r>
              <a:rPr b="1" lang="en" sz="1500">
                <a:latin typeface="Source Sans Pro"/>
                <a:ea typeface="Source Sans Pro"/>
                <a:cs typeface="Source Sans Pro"/>
                <a:sym typeface="Source Sans Pro"/>
              </a:rPr>
              <a:t> move from Google Colab to AWS</a:t>
            </a:r>
            <a:r>
              <a:rPr lang="en" sz="1500"/>
              <a:t> and train for a longer period</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3"/>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The Next Week…</a:t>
            </a:r>
            <a:endParaRPr/>
          </a:p>
        </p:txBody>
      </p:sp>
      <p:sp>
        <p:nvSpPr>
          <p:cNvPr id="347" name="Google Shape;347;p43"/>
          <p:cNvSpPr txBox="1"/>
          <p:nvPr>
            <p:ph idx="1" type="body"/>
          </p:nvPr>
        </p:nvSpPr>
        <p:spPr>
          <a:xfrm>
            <a:off x="342900" y="1369219"/>
            <a:ext cx="8572500" cy="32634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n" sz="1400"/>
              <a:t>Finish incorporating data sources for Stage 1 Modeling</a:t>
            </a:r>
            <a:endParaRPr sz="1400"/>
          </a:p>
          <a:p>
            <a:pPr indent="0" lvl="0" marL="457200" rtl="0" algn="l">
              <a:spcBef>
                <a:spcPts val="800"/>
              </a:spcBef>
              <a:spcAft>
                <a:spcPts val="0"/>
              </a:spcAft>
              <a:buNone/>
            </a:pPr>
            <a:r>
              <a:t/>
            </a:r>
            <a:endParaRPr sz="1400"/>
          </a:p>
          <a:p>
            <a:pPr indent="-317500" lvl="0" marL="457200" rtl="0" algn="l">
              <a:spcBef>
                <a:spcPts val="800"/>
              </a:spcBef>
              <a:spcAft>
                <a:spcPts val="0"/>
              </a:spcAft>
              <a:buSzPts val="1400"/>
              <a:buChar char="•"/>
            </a:pPr>
            <a:r>
              <a:rPr lang="en" sz="1400"/>
              <a:t>Package and deliver model weights to Competition </a:t>
            </a:r>
            <a:r>
              <a:rPr b="1" lang="en" sz="1400">
                <a:latin typeface="Source Sans Pro"/>
                <a:ea typeface="Source Sans Pro"/>
                <a:cs typeface="Source Sans Pro"/>
                <a:sym typeface="Source Sans Pro"/>
              </a:rPr>
              <a:t>February 15th</a:t>
            </a:r>
            <a:endParaRPr b="1" sz="1400">
              <a:latin typeface="Source Sans Pro"/>
              <a:ea typeface="Source Sans Pro"/>
              <a:cs typeface="Source Sans Pro"/>
              <a:sym typeface="Source Sans Pro"/>
            </a:endParaRPr>
          </a:p>
          <a:p>
            <a:pPr indent="0" lvl="0" marL="0" rtl="0" algn="l">
              <a:spcBef>
                <a:spcPts val="800"/>
              </a:spcBef>
              <a:spcAft>
                <a:spcPts val="0"/>
              </a:spcAft>
              <a:buNone/>
            </a:pPr>
            <a:r>
              <a:t/>
            </a:r>
            <a:endParaRPr b="1" sz="1400">
              <a:latin typeface="Source Sans Pro"/>
              <a:ea typeface="Source Sans Pro"/>
              <a:cs typeface="Source Sans Pro"/>
              <a:sym typeface="Source Sans Pro"/>
            </a:endParaRPr>
          </a:p>
          <a:p>
            <a:pPr indent="-317500" lvl="0" marL="457200" rtl="0" algn="l">
              <a:spcBef>
                <a:spcPts val="800"/>
              </a:spcBef>
              <a:spcAft>
                <a:spcPts val="0"/>
              </a:spcAft>
              <a:buSzPts val="1400"/>
              <a:buFont typeface="Source Sans Pro Light"/>
              <a:buChar char="•"/>
            </a:pPr>
            <a:r>
              <a:rPr lang="en" sz="1400"/>
              <a:t>Reconnect </a:t>
            </a:r>
            <a:r>
              <a:rPr lang="en" sz="1400"/>
              <a:t>with</a:t>
            </a:r>
            <a:r>
              <a:rPr lang="en" sz="1400"/>
              <a:t> Professors to discuss early results and prep for Stage 2</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1" name="Shape 351"/>
        <p:cNvGrpSpPr/>
        <p:nvPr/>
      </p:nvGrpSpPr>
      <p:grpSpPr>
        <a:xfrm>
          <a:off x="0" y="0"/>
          <a:ext cx="0" cy="0"/>
          <a:chOff x="0" y="0"/>
          <a:chExt cx="0" cy="0"/>
        </a:xfrm>
      </p:grpSpPr>
      <p:sp>
        <p:nvSpPr>
          <p:cNvPr id="352" name="Google Shape;352;p44"/>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California Snowpack and </a:t>
            </a:r>
            <a:r>
              <a:rPr lang="en"/>
              <a:t>Agricultural</a:t>
            </a:r>
            <a:r>
              <a:rPr lang="en"/>
              <a:t> Water Supply</a:t>
            </a:r>
            <a:endParaRPr/>
          </a:p>
        </p:txBody>
      </p:sp>
      <p:sp>
        <p:nvSpPr>
          <p:cNvPr id="353" name="Google Shape;353;p44"/>
          <p:cNvSpPr txBox="1"/>
          <p:nvPr>
            <p:ph idx="1" type="body"/>
          </p:nvPr>
        </p:nvSpPr>
        <p:spPr>
          <a:xfrm>
            <a:off x="342900" y="1218800"/>
            <a:ext cx="4371900" cy="1246200"/>
          </a:xfrm>
          <a:prstGeom prst="rect">
            <a:avLst/>
          </a:prstGeom>
        </p:spPr>
        <p:txBody>
          <a:bodyPr anchorCtr="0" anchor="t" bIns="34275" lIns="68575" spcFirstLastPara="1" rIns="68575" wrap="square" tIns="34275">
            <a:normAutofit lnSpcReduction="10000"/>
          </a:bodyPr>
          <a:lstStyle/>
          <a:p>
            <a:pPr indent="0" lvl="0" marL="0" rtl="0" algn="l">
              <a:spcBef>
                <a:spcPts val="800"/>
              </a:spcBef>
              <a:spcAft>
                <a:spcPts val="0"/>
              </a:spcAft>
              <a:buNone/>
            </a:pPr>
            <a:r>
              <a:rPr lang="en" sz="1600"/>
              <a:t>As much as </a:t>
            </a:r>
            <a:r>
              <a:rPr b="1" lang="en" sz="1600">
                <a:latin typeface="Source Sans Pro"/>
                <a:ea typeface="Source Sans Pro"/>
                <a:cs typeface="Source Sans Pro"/>
                <a:sym typeface="Source Sans Pro"/>
              </a:rPr>
              <a:t>70% of agricultural water</a:t>
            </a:r>
            <a:r>
              <a:rPr lang="en" sz="1600"/>
              <a:t> in California’s Central Valley estimated to come from the Sierra Nevada mountains.</a:t>
            </a:r>
            <a:endParaRPr sz="1600"/>
          </a:p>
          <a:p>
            <a:pPr indent="0" lvl="0" marL="0" rtl="0" algn="l">
              <a:spcBef>
                <a:spcPts val="800"/>
              </a:spcBef>
              <a:spcAft>
                <a:spcPts val="0"/>
              </a:spcAft>
              <a:buNone/>
            </a:pPr>
            <a:r>
              <a:rPr lang="en" sz="1400"/>
              <a:t>CA crops account for </a:t>
            </a:r>
            <a:r>
              <a:rPr b="1" lang="en" sz="1400">
                <a:latin typeface="Source Sans Pro"/>
                <a:ea typeface="Source Sans Pro"/>
                <a:cs typeface="Source Sans Pro"/>
                <a:sym typeface="Source Sans Pro"/>
              </a:rPr>
              <a:t>13% of ALL US crops</a:t>
            </a:r>
            <a:r>
              <a:rPr lang="en" sz="1400"/>
              <a:t>.</a:t>
            </a:r>
            <a:endParaRPr sz="1400"/>
          </a:p>
          <a:p>
            <a:pPr indent="0" lvl="0" marL="0" rtl="0" algn="l">
              <a:spcBef>
                <a:spcPts val="800"/>
              </a:spcBef>
              <a:spcAft>
                <a:spcPts val="0"/>
              </a:spcAft>
              <a:buNone/>
            </a:pPr>
            <a:r>
              <a:rPr lang="en" sz="1400"/>
              <a:t>Billion dollar industry with </a:t>
            </a:r>
            <a:r>
              <a:rPr lang="en" sz="1400"/>
              <a:t>estimated </a:t>
            </a:r>
            <a:r>
              <a:rPr b="1" lang="en" sz="1400">
                <a:latin typeface="Source Sans Pro"/>
                <a:ea typeface="Source Sans Pro"/>
                <a:cs typeface="Source Sans Pro"/>
                <a:sym typeface="Source Sans Pro"/>
              </a:rPr>
              <a:t>800,000 workers</a:t>
            </a:r>
            <a:r>
              <a:rPr lang="en" sz="1400"/>
              <a:t>.</a:t>
            </a:r>
            <a:endParaRPr sz="1400"/>
          </a:p>
        </p:txBody>
      </p:sp>
      <p:pic>
        <p:nvPicPr>
          <p:cNvPr descr="Image of tractor moving over dirt fields, plowing lines with some dust.&#10;&#10;https://s.hdnux.com/photos/01/20/74/61/21220451/3/1200x0.jpg" id="354" name="Google Shape;354;p44" title="Tractor in California Central Valley"/>
          <p:cNvPicPr preferRelativeResize="0"/>
          <p:nvPr/>
        </p:nvPicPr>
        <p:blipFill>
          <a:blip r:embed="rId3">
            <a:alphaModFix/>
          </a:blip>
          <a:stretch>
            <a:fillRect/>
          </a:stretch>
        </p:blipFill>
        <p:spPr>
          <a:xfrm>
            <a:off x="342900" y="2632700"/>
            <a:ext cx="3776739" cy="2448574"/>
          </a:xfrm>
          <a:prstGeom prst="rect">
            <a:avLst/>
          </a:prstGeom>
          <a:noFill/>
          <a:ln>
            <a:noFill/>
          </a:ln>
        </p:spPr>
      </p:pic>
      <p:sp>
        <p:nvSpPr>
          <p:cNvPr id="355" name="Google Shape;355;p44"/>
          <p:cNvSpPr txBox="1"/>
          <p:nvPr/>
        </p:nvSpPr>
        <p:spPr>
          <a:xfrm>
            <a:off x="5043850" y="4380750"/>
            <a:ext cx="4150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Source Sans Pro"/>
                <a:ea typeface="Source Sans Pro"/>
                <a:cs typeface="Source Sans Pro"/>
                <a:sym typeface="Source Sans Pro"/>
              </a:rPr>
              <a:t>How much water do we get to use?</a:t>
            </a:r>
            <a:endParaRPr b="1" sz="2000">
              <a:latin typeface="Source Sans Pro"/>
              <a:ea typeface="Source Sans Pro"/>
              <a:cs typeface="Source Sans Pro"/>
              <a:sym typeface="Source Sans Pro"/>
            </a:endParaRPr>
          </a:p>
        </p:txBody>
      </p:sp>
      <p:sp>
        <p:nvSpPr>
          <p:cNvPr id="356" name="Google Shape;356;p44"/>
          <p:cNvSpPr/>
          <p:nvPr/>
        </p:nvSpPr>
        <p:spPr>
          <a:xfrm rot="2695676">
            <a:off x="4462904" y="2609142"/>
            <a:ext cx="337290" cy="1108178"/>
          </a:xfrm>
          <a:prstGeom prst="downArrow">
            <a:avLst>
              <a:gd fmla="val 50000" name="adj1"/>
              <a:gd fmla="val 652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View of Sierra peaks showing areas of high alpine exposed rock and snow&#10;&#10;https://images.theconversation.com/files/412186/original/file-20210720-17-l3bga2.jpg?ixlib=rb-1.1.0&amp;q=45&amp;auto=format&amp;w=1200&amp;h=900.0&amp;fit=crop" id="357" name="Google Shape;357;p44" title="Sierra Peaks"/>
          <p:cNvPicPr preferRelativeResize="0"/>
          <p:nvPr/>
        </p:nvPicPr>
        <p:blipFill>
          <a:blip r:embed="rId4">
            <a:alphaModFix/>
          </a:blip>
          <a:stretch>
            <a:fillRect/>
          </a:stretch>
        </p:blipFill>
        <p:spPr>
          <a:xfrm>
            <a:off x="5102527" y="1279950"/>
            <a:ext cx="3682398" cy="27617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1" name="Shape 361"/>
        <p:cNvGrpSpPr/>
        <p:nvPr/>
      </p:nvGrpSpPr>
      <p:grpSpPr>
        <a:xfrm>
          <a:off x="0" y="0"/>
          <a:ext cx="0" cy="0"/>
          <a:chOff x="0" y="0"/>
          <a:chExt cx="0" cy="0"/>
        </a:xfrm>
      </p:grpSpPr>
      <p:sp>
        <p:nvSpPr>
          <p:cNvPr id="362" name="Google Shape;362;p45"/>
          <p:cNvSpPr txBox="1"/>
          <p:nvPr>
            <p:ph type="title"/>
          </p:nvPr>
        </p:nvSpPr>
        <p:spPr>
          <a:xfrm>
            <a:off x="342899" y="1577340"/>
            <a:ext cx="2886000" cy="9942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Stage 1</a:t>
            </a:r>
            <a:endParaRPr/>
          </a:p>
          <a:p>
            <a:pPr indent="0" lvl="0" marL="0" rtl="0" algn="l">
              <a:spcBef>
                <a:spcPts val="0"/>
              </a:spcBef>
              <a:spcAft>
                <a:spcPts val="0"/>
              </a:spcAft>
              <a:buNone/>
            </a:pPr>
            <a:r>
              <a:rPr lang="en"/>
              <a:t>Modeling SWE</a:t>
            </a:r>
            <a:endParaRPr/>
          </a:p>
        </p:txBody>
      </p:sp>
      <p:pic>
        <p:nvPicPr>
          <p:cNvPr id="363" name="Google Shape;363;p45"/>
          <p:cNvPicPr preferRelativeResize="0"/>
          <p:nvPr>
            <p:ph idx="2" type="pic"/>
          </p:nvPr>
        </p:nvPicPr>
        <p:blipFill rotWithShape="1">
          <a:blip r:embed="rId3">
            <a:alphaModFix/>
          </a:blip>
          <a:srcRect b="0" l="25000" r="25000" t="0"/>
          <a:stretch/>
        </p:blipFill>
        <p:spPr>
          <a:xfrm>
            <a:off x="3523066" y="1200150"/>
            <a:ext cx="2057400" cy="2743200"/>
          </a:xfrm>
          <a:prstGeom prst="rect">
            <a:avLst/>
          </a:prstGeom>
        </p:spPr>
      </p:pic>
      <p:sp>
        <p:nvSpPr>
          <p:cNvPr id="364" name="Google Shape;364;p45"/>
          <p:cNvSpPr txBox="1"/>
          <p:nvPr>
            <p:ph idx="1" type="body"/>
          </p:nvPr>
        </p:nvSpPr>
        <p:spPr>
          <a:xfrm>
            <a:off x="5998625" y="1419950"/>
            <a:ext cx="2733000" cy="2303700"/>
          </a:xfrm>
          <a:prstGeom prst="rect">
            <a:avLst/>
          </a:prstGeom>
        </p:spPr>
        <p:txBody>
          <a:bodyPr anchorCtr="0" anchor="ctr" bIns="34275" lIns="68575" spcFirstLastPara="1" rIns="68575" wrap="square" tIns="34275">
            <a:normAutofit/>
          </a:bodyPr>
          <a:lstStyle/>
          <a:p>
            <a:pPr indent="0" lvl="0" marL="0" rtl="0" algn="l">
              <a:lnSpc>
                <a:spcPct val="90000"/>
              </a:lnSpc>
              <a:spcBef>
                <a:spcPts val="800"/>
              </a:spcBef>
              <a:spcAft>
                <a:spcPts val="0"/>
              </a:spcAft>
              <a:buClr>
                <a:schemeClr val="dk1"/>
              </a:buClr>
              <a:buSzPts val="1100"/>
              <a:buFont typeface="Arial"/>
              <a:buNone/>
            </a:pPr>
            <a:r>
              <a:rPr lang="en" sz="1600">
                <a:solidFill>
                  <a:srgbClr val="757070"/>
                </a:solidFill>
              </a:rPr>
              <a:t>Challenges, Modeling Approach</a:t>
            </a:r>
            <a:endParaRPr sz="1600">
              <a:solidFill>
                <a:srgbClr val="757070"/>
              </a:solidFill>
            </a:endParaRPr>
          </a:p>
          <a:p>
            <a:pPr indent="0" lvl="0" marL="0" rtl="0" algn="l">
              <a:lnSpc>
                <a:spcPct val="90000"/>
              </a:lnSpc>
              <a:spcBef>
                <a:spcPts val="800"/>
              </a:spcBef>
              <a:spcAft>
                <a:spcPts val="0"/>
              </a:spcAft>
              <a:buClr>
                <a:schemeClr val="dk1"/>
              </a:buClr>
              <a:buSzPts val="1100"/>
              <a:buFont typeface="Arial"/>
              <a:buNone/>
            </a:pPr>
            <a:r>
              <a:rPr lang="en" sz="1600">
                <a:solidFill>
                  <a:srgbClr val="757070"/>
                </a:solidFill>
              </a:rPr>
              <a:t>Data &amp; Preliminary Results</a:t>
            </a:r>
            <a:endParaRPr sz="1600">
              <a:solidFill>
                <a:srgbClr val="75707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8" name="Shape 368"/>
        <p:cNvGrpSpPr/>
        <p:nvPr/>
      </p:nvGrpSpPr>
      <p:grpSpPr>
        <a:xfrm>
          <a:off x="0" y="0"/>
          <a:ext cx="0" cy="0"/>
          <a:chOff x="0" y="0"/>
          <a:chExt cx="0" cy="0"/>
        </a:xfrm>
      </p:grpSpPr>
      <p:sp>
        <p:nvSpPr>
          <p:cNvPr id="369" name="Google Shape;369;p46"/>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Challenges with Modeling Snow Water Equivalent</a:t>
            </a:r>
            <a:endParaRPr/>
          </a:p>
        </p:txBody>
      </p:sp>
      <p:sp>
        <p:nvSpPr>
          <p:cNvPr id="370" name="Google Shape;370;p46"/>
          <p:cNvSpPr txBox="1"/>
          <p:nvPr>
            <p:ph idx="1" type="body"/>
          </p:nvPr>
        </p:nvSpPr>
        <p:spPr>
          <a:xfrm>
            <a:off x="306350" y="1406925"/>
            <a:ext cx="3612900" cy="3316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700"/>
              <a:t>Snow accumulation is a complex and highly variable process, making it difficult to predict. </a:t>
            </a:r>
            <a:endParaRPr sz="1700"/>
          </a:p>
          <a:p>
            <a:pPr indent="0" lvl="0" marL="0" rtl="0" algn="l">
              <a:spcBef>
                <a:spcPts val="800"/>
              </a:spcBef>
              <a:spcAft>
                <a:spcPts val="0"/>
              </a:spcAft>
              <a:buNone/>
            </a:pPr>
            <a:r>
              <a:t/>
            </a:r>
            <a:endParaRPr sz="1700"/>
          </a:p>
          <a:p>
            <a:pPr indent="0" lvl="0" marL="0" rtl="0" algn="l">
              <a:spcBef>
                <a:spcPts val="800"/>
              </a:spcBef>
              <a:spcAft>
                <a:spcPts val="0"/>
              </a:spcAft>
              <a:buNone/>
            </a:pPr>
            <a:r>
              <a:rPr lang="en" sz="1700"/>
              <a:t>Key variables that determine SWE:</a:t>
            </a:r>
            <a:endParaRPr sz="1700"/>
          </a:p>
          <a:p>
            <a:pPr indent="-336550" lvl="0" marL="457200" rtl="0" algn="l">
              <a:spcBef>
                <a:spcPts val="800"/>
              </a:spcBef>
              <a:spcAft>
                <a:spcPts val="0"/>
              </a:spcAft>
              <a:buSzPts val="1700"/>
              <a:buChar char="-"/>
            </a:pPr>
            <a:r>
              <a:rPr lang="en" sz="1700"/>
              <a:t>Local weather (wind, water vapor, temperature)</a:t>
            </a:r>
            <a:endParaRPr sz="1700"/>
          </a:p>
          <a:p>
            <a:pPr indent="-336550" lvl="0" marL="457200" rtl="0" algn="l">
              <a:spcBef>
                <a:spcPts val="0"/>
              </a:spcBef>
              <a:spcAft>
                <a:spcPts val="0"/>
              </a:spcAft>
              <a:buSzPts val="1700"/>
              <a:buChar char="-"/>
            </a:pPr>
            <a:r>
              <a:rPr lang="en" sz="1700"/>
              <a:t>Elevation, slope and aspect of surface</a:t>
            </a:r>
            <a:endParaRPr sz="1700"/>
          </a:p>
          <a:p>
            <a:pPr indent="-336550" lvl="0" marL="457200" rtl="0" algn="l">
              <a:spcBef>
                <a:spcPts val="0"/>
              </a:spcBef>
              <a:spcAft>
                <a:spcPts val="0"/>
              </a:spcAft>
              <a:buSzPts val="1700"/>
              <a:buChar char="-"/>
            </a:pPr>
            <a:r>
              <a:rPr lang="en" sz="1700"/>
              <a:t>Ground cover and vegetation</a:t>
            </a:r>
            <a:endParaRPr sz="1700"/>
          </a:p>
          <a:p>
            <a:pPr indent="-336550" lvl="0" marL="457200" rtl="0" algn="l">
              <a:spcBef>
                <a:spcPts val="0"/>
              </a:spcBef>
              <a:spcAft>
                <a:spcPts val="0"/>
              </a:spcAft>
              <a:buSzPts val="1700"/>
              <a:buChar char="-"/>
            </a:pPr>
            <a:r>
              <a:rPr lang="en" sz="1700"/>
              <a:t>Large scale geomorphology impacts (e.g. </a:t>
            </a:r>
            <a:r>
              <a:rPr lang="en" sz="1700"/>
              <a:t>rain shadows</a:t>
            </a:r>
            <a:r>
              <a:rPr lang="en" sz="1700"/>
              <a:t>)</a:t>
            </a:r>
            <a:endParaRPr sz="1300"/>
          </a:p>
        </p:txBody>
      </p:sp>
      <p:pic>
        <p:nvPicPr>
          <p:cNvPr descr="Graphic illustrating the rain shadow effect with single cross section of mountain.&#10;&#10;https://slideplayer.com/slide/13862119/85/images/5/The+Rain+Shadow+WINDWARD+SIDE+LEEWARD+SIDE+PREVAILING+WESTERLIES.jpg" id="371" name="Google Shape;371;p46" title="Rainshadow graphic"/>
          <p:cNvPicPr preferRelativeResize="0"/>
          <p:nvPr/>
        </p:nvPicPr>
        <p:blipFill>
          <a:blip r:embed="rId3">
            <a:alphaModFix/>
          </a:blip>
          <a:stretch>
            <a:fillRect/>
          </a:stretch>
        </p:blipFill>
        <p:spPr>
          <a:xfrm>
            <a:off x="4047175" y="1443625"/>
            <a:ext cx="4898450" cy="2755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5" name="Shape 375"/>
        <p:cNvGrpSpPr/>
        <p:nvPr/>
      </p:nvGrpSpPr>
      <p:grpSpPr>
        <a:xfrm>
          <a:off x="0" y="0"/>
          <a:ext cx="0" cy="0"/>
          <a:chOff x="0" y="0"/>
          <a:chExt cx="0" cy="0"/>
        </a:xfrm>
      </p:grpSpPr>
      <p:sp>
        <p:nvSpPr>
          <p:cNvPr id="376" name="Google Shape;376;p47"/>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Sierra Nevadas Complexity of Peaks</a:t>
            </a:r>
            <a:endParaRPr/>
          </a:p>
        </p:txBody>
      </p:sp>
      <p:sp>
        <p:nvSpPr>
          <p:cNvPr id="377" name="Google Shape;377;p47"/>
          <p:cNvSpPr txBox="1"/>
          <p:nvPr>
            <p:ph idx="1" type="body"/>
          </p:nvPr>
        </p:nvSpPr>
        <p:spPr>
          <a:xfrm>
            <a:off x="383700" y="1369225"/>
            <a:ext cx="81318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800"/>
              <a:t>Highly </a:t>
            </a:r>
            <a:r>
              <a:rPr lang="en" sz="1800"/>
              <a:t>complex</a:t>
            </a:r>
            <a:r>
              <a:rPr lang="en" sz="1800"/>
              <a:t> localized patterns - making estimates of SWE extremely difficult. </a:t>
            </a:r>
            <a:endParaRPr sz="1800"/>
          </a:p>
        </p:txBody>
      </p:sp>
      <p:pic>
        <p:nvPicPr>
          <p:cNvPr descr="View of the expansive Sierra Nevadas from above showing a lot of peaks in the wintertime.&#10;&#10;https://snowbrains.com/wp-content/uploads/2017/04/Screen-Shot-2017-04-13-at-7.55.59-AM-min-1.png" id="378" name="Google Shape;378;p47" title="Sierra Nevadas"/>
          <p:cNvPicPr preferRelativeResize="0"/>
          <p:nvPr/>
        </p:nvPicPr>
        <p:blipFill>
          <a:blip r:embed="rId3">
            <a:alphaModFix/>
          </a:blip>
          <a:stretch>
            <a:fillRect/>
          </a:stretch>
        </p:blipFill>
        <p:spPr>
          <a:xfrm>
            <a:off x="1206875" y="1877150"/>
            <a:ext cx="6138300" cy="29019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2" name="Shape 382"/>
        <p:cNvGrpSpPr/>
        <p:nvPr/>
      </p:nvGrpSpPr>
      <p:grpSpPr>
        <a:xfrm>
          <a:off x="0" y="0"/>
          <a:ext cx="0" cy="0"/>
          <a:chOff x="0" y="0"/>
          <a:chExt cx="0" cy="0"/>
        </a:xfrm>
      </p:grpSpPr>
      <p:sp>
        <p:nvSpPr>
          <p:cNvPr id="383" name="Google Shape;383;p48"/>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Approach </a:t>
            </a:r>
            <a:endParaRPr/>
          </a:p>
        </p:txBody>
      </p:sp>
      <p:sp>
        <p:nvSpPr>
          <p:cNvPr id="384" name="Google Shape;384;p48"/>
          <p:cNvSpPr txBox="1"/>
          <p:nvPr>
            <p:ph idx="1" type="body"/>
          </p:nvPr>
        </p:nvSpPr>
        <p:spPr>
          <a:xfrm>
            <a:off x="628650" y="1461750"/>
            <a:ext cx="7886700" cy="3508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 sz="1900">
                <a:latin typeface="Source Sans Pro"/>
                <a:ea typeface="Source Sans Pro"/>
                <a:cs typeface="Source Sans Pro"/>
                <a:sym typeface="Source Sans Pro"/>
              </a:rPr>
              <a:t>“Snowcast Showdown” </a:t>
            </a:r>
            <a:r>
              <a:rPr b="1" lang="en" sz="1900">
                <a:latin typeface="Source Sans Pro"/>
                <a:ea typeface="Source Sans Pro"/>
                <a:cs typeface="Source Sans Pro"/>
                <a:sym typeface="Source Sans Pro"/>
              </a:rPr>
              <a:t>Competition</a:t>
            </a:r>
            <a:r>
              <a:rPr b="1" lang="en" sz="1900">
                <a:latin typeface="Source Sans Pro"/>
                <a:ea typeface="Source Sans Pro"/>
                <a:cs typeface="Source Sans Pro"/>
                <a:sym typeface="Source Sans Pro"/>
              </a:rPr>
              <a:t> </a:t>
            </a:r>
            <a:endParaRPr b="1" sz="1900">
              <a:latin typeface="Source Sans Pro"/>
              <a:ea typeface="Source Sans Pro"/>
              <a:cs typeface="Source Sans Pro"/>
              <a:sym typeface="Source Sans Pro"/>
            </a:endParaRPr>
          </a:p>
          <a:p>
            <a:pPr indent="-349250" lvl="0" marL="457200" rtl="0" algn="l">
              <a:lnSpc>
                <a:spcPct val="100000"/>
              </a:lnSpc>
              <a:spcBef>
                <a:spcPts val="800"/>
              </a:spcBef>
              <a:spcAft>
                <a:spcPts val="0"/>
              </a:spcAft>
              <a:buSzPts val="1900"/>
              <a:buChar char="-"/>
            </a:pPr>
            <a:r>
              <a:rPr lang="en" sz="1900"/>
              <a:t>Use machine learning for </a:t>
            </a:r>
            <a:r>
              <a:rPr b="1" lang="en" sz="1900">
                <a:latin typeface="Source Sans Pro"/>
                <a:ea typeface="Source Sans Pro"/>
                <a:cs typeface="Source Sans Pro"/>
                <a:sym typeface="Source Sans Pro"/>
              </a:rPr>
              <a:t>weekly near-realtime SWE predictions</a:t>
            </a:r>
            <a:r>
              <a:rPr lang="en" sz="1900"/>
              <a:t> at the 1km x 1km scale for three Western US areas of interest (</a:t>
            </a:r>
            <a:r>
              <a:rPr lang="en" sz="1900"/>
              <a:t>Olympic Peninsula, Sierra Nevadas, Rockies)</a:t>
            </a:r>
            <a:endParaRPr sz="1900"/>
          </a:p>
          <a:p>
            <a:pPr indent="-349250" lvl="0" marL="457200" rtl="0" algn="l">
              <a:lnSpc>
                <a:spcPct val="100000"/>
              </a:lnSpc>
              <a:spcBef>
                <a:spcPts val="0"/>
              </a:spcBef>
              <a:spcAft>
                <a:spcPts val="0"/>
              </a:spcAft>
              <a:buSzPts val="1900"/>
              <a:buFont typeface="Source Sans Pro Light"/>
              <a:buChar char="-"/>
            </a:pPr>
            <a:r>
              <a:rPr lang="en" sz="1900"/>
              <a:t>Competition </a:t>
            </a:r>
            <a:r>
              <a:rPr lang="en" sz="1900"/>
              <a:t>hosted by the </a:t>
            </a:r>
            <a:r>
              <a:rPr b="1" lang="en" sz="1900">
                <a:latin typeface="Source Sans Pro"/>
                <a:ea typeface="Source Sans Pro"/>
                <a:cs typeface="Source Sans Pro"/>
                <a:sym typeface="Source Sans Pro"/>
              </a:rPr>
              <a:t>United States Bureau of Reclamation</a:t>
            </a:r>
            <a:r>
              <a:rPr lang="en" sz="1900"/>
              <a:t> (on Driven Data)</a:t>
            </a:r>
            <a:endParaRPr sz="1900"/>
          </a:p>
          <a:p>
            <a:pPr indent="-349250" lvl="0" marL="457200" rtl="0" algn="l">
              <a:lnSpc>
                <a:spcPct val="100000"/>
              </a:lnSpc>
              <a:spcBef>
                <a:spcPts val="0"/>
              </a:spcBef>
              <a:spcAft>
                <a:spcPts val="0"/>
              </a:spcAft>
              <a:buSzPts val="1900"/>
              <a:buFont typeface="Source Sans Pro Light"/>
              <a:buChar char="-"/>
            </a:pPr>
            <a:r>
              <a:rPr b="1" lang="en" sz="1900">
                <a:latin typeface="Source Sans Pro"/>
                <a:ea typeface="Source Sans Pro"/>
                <a:cs typeface="Source Sans Pro"/>
                <a:sym typeface="Source Sans Pro"/>
              </a:rPr>
              <a:t>February 15th</a:t>
            </a:r>
            <a:r>
              <a:rPr lang="en" sz="1900"/>
              <a:t> model submission due date</a:t>
            </a:r>
            <a:endParaRPr sz="1900"/>
          </a:p>
          <a:p>
            <a:pPr indent="-349250" lvl="0" marL="457200" rtl="0" algn="l">
              <a:lnSpc>
                <a:spcPct val="100000"/>
              </a:lnSpc>
              <a:spcBef>
                <a:spcPts val="0"/>
              </a:spcBef>
              <a:spcAft>
                <a:spcPts val="0"/>
              </a:spcAft>
              <a:buSzPts val="1900"/>
              <a:buChar char="-"/>
            </a:pPr>
            <a:r>
              <a:rPr lang="en" sz="1900"/>
              <a:t>Evaluated on live data until </a:t>
            </a:r>
            <a:r>
              <a:rPr b="1" lang="en" sz="1900">
                <a:latin typeface="Source Sans Pro"/>
                <a:ea typeface="Source Sans Pro"/>
                <a:cs typeface="Source Sans Pro"/>
                <a:sym typeface="Source Sans Pro"/>
              </a:rPr>
              <a:t>July 1</a:t>
            </a:r>
            <a:endParaRPr b="1" sz="1900">
              <a:latin typeface="Source Sans Pro"/>
              <a:ea typeface="Source Sans Pro"/>
              <a:cs typeface="Source Sans Pro"/>
              <a:sym typeface="Source Sans Pro"/>
            </a:endParaRPr>
          </a:p>
          <a:p>
            <a:pPr indent="0" lvl="0" marL="0" rtl="0" algn="l">
              <a:spcBef>
                <a:spcPts val="800"/>
              </a:spcBef>
              <a:spcAft>
                <a:spcPts val="0"/>
              </a:spcAft>
              <a:buNone/>
            </a:pPr>
            <a:r>
              <a:t/>
            </a:r>
            <a:endParaRPr sz="1900"/>
          </a:p>
        </p:txBody>
      </p:sp>
      <p:pic>
        <p:nvPicPr>
          <p:cNvPr id="385" name="Google Shape;385;p48"/>
          <p:cNvPicPr preferRelativeResize="0"/>
          <p:nvPr/>
        </p:nvPicPr>
        <p:blipFill>
          <a:blip r:embed="rId3">
            <a:alphaModFix/>
          </a:blip>
          <a:stretch>
            <a:fillRect/>
          </a:stretch>
        </p:blipFill>
        <p:spPr>
          <a:xfrm>
            <a:off x="6200775" y="4475125"/>
            <a:ext cx="2654700" cy="424750"/>
          </a:xfrm>
          <a:prstGeom prst="rect">
            <a:avLst/>
          </a:prstGeom>
          <a:noFill/>
          <a:ln>
            <a:noFill/>
          </a:ln>
        </p:spPr>
      </p:pic>
      <p:pic>
        <p:nvPicPr>
          <p:cNvPr id="386" name="Google Shape;386;p48"/>
          <p:cNvPicPr preferRelativeResize="0"/>
          <p:nvPr/>
        </p:nvPicPr>
        <p:blipFill>
          <a:blip r:embed="rId4">
            <a:alphaModFix/>
          </a:blip>
          <a:stretch>
            <a:fillRect/>
          </a:stretch>
        </p:blipFill>
        <p:spPr>
          <a:xfrm>
            <a:off x="6229075" y="3387008"/>
            <a:ext cx="2572025" cy="82304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Review of Project: </a:t>
            </a:r>
            <a:endParaRPr/>
          </a:p>
          <a:p>
            <a:pPr indent="0" lvl="0" marL="0" rtl="0" algn="l">
              <a:spcBef>
                <a:spcPts val="0"/>
              </a:spcBef>
              <a:spcAft>
                <a:spcPts val="0"/>
              </a:spcAft>
              <a:buNone/>
            </a:pPr>
            <a:r>
              <a:rPr lang="en"/>
              <a:t>Predicting Water in the CA Central Valley</a:t>
            </a:r>
            <a:endParaRPr/>
          </a:p>
        </p:txBody>
      </p:sp>
      <p:sp>
        <p:nvSpPr>
          <p:cNvPr id="218" name="Google Shape;218;p31"/>
          <p:cNvSpPr txBox="1"/>
          <p:nvPr>
            <p:ph idx="1" type="body"/>
          </p:nvPr>
        </p:nvSpPr>
        <p:spPr>
          <a:xfrm>
            <a:off x="413825" y="2641525"/>
            <a:ext cx="3694800" cy="21606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600"/>
              <a:t>Modeling </a:t>
            </a:r>
            <a:r>
              <a:rPr b="1" lang="en" sz="1600">
                <a:latin typeface="Source Sans Pro"/>
                <a:ea typeface="Source Sans Pro"/>
                <a:cs typeface="Source Sans Pro"/>
                <a:sym typeface="Source Sans Pro"/>
              </a:rPr>
              <a:t>Snow Water Equivalent (SWE)</a:t>
            </a:r>
            <a:endParaRPr b="1" sz="1600">
              <a:latin typeface="Source Sans Pro"/>
              <a:ea typeface="Source Sans Pro"/>
              <a:cs typeface="Source Sans Pro"/>
              <a:sym typeface="Source Sans Pro"/>
            </a:endParaRPr>
          </a:p>
          <a:p>
            <a:pPr indent="-317500" lvl="0" marL="457200" rtl="0" algn="l">
              <a:spcBef>
                <a:spcPts val="800"/>
              </a:spcBef>
              <a:spcAft>
                <a:spcPts val="0"/>
              </a:spcAft>
              <a:buSzPts val="1400"/>
              <a:buChar char="-"/>
            </a:pPr>
            <a:r>
              <a:rPr lang="en" sz="1400"/>
              <a:t>SWE is the amount of water you would expect if you melted the snow present. </a:t>
            </a:r>
            <a:endParaRPr sz="1400"/>
          </a:p>
          <a:p>
            <a:pPr indent="0" lvl="0" marL="457200" rtl="0" algn="l">
              <a:spcBef>
                <a:spcPts val="800"/>
              </a:spcBef>
              <a:spcAft>
                <a:spcPts val="0"/>
              </a:spcAft>
              <a:buNone/>
            </a:pPr>
            <a:r>
              <a:t/>
            </a:r>
            <a:endParaRPr sz="1400"/>
          </a:p>
          <a:p>
            <a:pPr indent="-317500" lvl="0" marL="457200" rtl="0" algn="l">
              <a:spcBef>
                <a:spcPts val="800"/>
              </a:spcBef>
              <a:spcAft>
                <a:spcPts val="0"/>
              </a:spcAft>
              <a:buSzPts val="1400"/>
              <a:buChar char="-"/>
            </a:pPr>
            <a:r>
              <a:rPr lang="en" sz="1400"/>
              <a:t>High variation of snow accumulation and complex weather, geologic, and climate related components.</a:t>
            </a:r>
            <a:endParaRPr sz="1400"/>
          </a:p>
          <a:p>
            <a:pPr indent="0" lvl="0" marL="0" rtl="0" algn="l">
              <a:spcBef>
                <a:spcPts val="800"/>
              </a:spcBef>
              <a:spcAft>
                <a:spcPts val="0"/>
              </a:spcAft>
              <a:buNone/>
            </a:pPr>
            <a:r>
              <a:rPr b="1" i="1" lang="en" sz="1400">
                <a:latin typeface="Source Sans Pro"/>
                <a:ea typeface="Source Sans Pro"/>
                <a:cs typeface="Source Sans Pro"/>
                <a:sym typeface="Source Sans Pro"/>
              </a:rPr>
              <a:t>Competition Segment</a:t>
            </a:r>
            <a:endParaRPr b="1" i="1" sz="1400">
              <a:latin typeface="Source Sans Pro"/>
              <a:ea typeface="Source Sans Pro"/>
              <a:cs typeface="Source Sans Pro"/>
              <a:sym typeface="Source Sans Pro"/>
            </a:endParaRPr>
          </a:p>
        </p:txBody>
      </p:sp>
      <p:sp>
        <p:nvSpPr>
          <p:cNvPr id="219" name="Google Shape;219;p31"/>
          <p:cNvSpPr txBox="1"/>
          <p:nvPr/>
        </p:nvSpPr>
        <p:spPr>
          <a:xfrm>
            <a:off x="413825" y="1479425"/>
            <a:ext cx="3694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Source Sans Pro"/>
                <a:ea typeface="Source Sans Pro"/>
                <a:cs typeface="Source Sans Pro"/>
                <a:sym typeface="Source Sans Pro"/>
              </a:rPr>
              <a:t>Stage 1:</a:t>
            </a:r>
            <a:r>
              <a:rPr lang="en" sz="2100">
                <a:latin typeface="Source Sans Pro Light"/>
                <a:ea typeface="Source Sans Pro Light"/>
                <a:cs typeface="Source Sans Pro Light"/>
                <a:sym typeface="Source Sans Pro Light"/>
              </a:rPr>
              <a:t> </a:t>
            </a:r>
            <a:r>
              <a:rPr b="1" lang="en" sz="2100">
                <a:latin typeface="Source Sans Pro"/>
                <a:ea typeface="Source Sans Pro"/>
                <a:cs typeface="Source Sans Pro"/>
                <a:sym typeface="Source Sans Pro"/>
              </a:rPr>
              <a:t>How much snow falls in the Sierra Nevada?</a:t>
            </a:r>
            <a:endParaRPr b="1" sz="2100">
              <a:latin typeface="Source Sans Pro"/>
              <a:ea typeface="Source Sans Pro"/>
              <a:cs typeface="Source Sans Pro"/>
              <a:sym typeface="Source Sans Pro"/>
            </a:endParaRPr>
          </a:p>
        </p:txBody>
      </p:sp>
      <p:sp>
        <p:nvSpPr>
          <p:cNvPr id="220" name="Google Shape;220;p31"/>
          <p:cNvSpPr txBox="1"/>
          <p:nvPr/>
        </p:nvSpPr>
        <p:spPr>
          <a:xfrm>
            <a:off x="4714875" y="1340975"/>
            <a:ext cx="4069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Source Sans Pro"/>
                <a:ea typeface="Source Sans Pro"/>
                <a:cs typeface="Source Sans Pro"/>
                <a:sym typeface="Source Sans Pro"/>
              </a:rPr>
              <a:t>Stage </a:t>
            </a:r>
            <a:r>
              <a:rPr b="1" lang="en" sz="2000">
                <a:latin typeface="Source Sans Pro"/>
                <a:ea typeface="Source Sans Pro"/>
                <a:cs typeface="Source Sans Pro"/>
                <a:sym typeface="Source Sans Pro"/>
              </a:rPr>
              <a:t>2: How much of that snow makes its way into the Central Valley water table?</a:t>
            </a:r>
            <a:endParaRPr b="1" sz="2000">
              <a:latin typeface="Source Sans Pro"/>
              <a:ea typeface="Source Sans Pro"/>
              <a:cs typeface="Source Sans Pro"/>
              <a:sym typeface="Source Sans Pro"/>
            </a:endParaRPr>
          </a:p>
        </p:txBody>
      </p:sp>
      <p:cxnSp>
        <p:nvCxnSpPr>
          <p:cNvPr id="221" name="Google Shape;221;p31"/>
          <p:cNvCxnSpPr/>
          <p:nvPr/>
        </p:nvCxnSpPr>
        <p:spPr>
          <a:xfrm>
            <a:off x="4384625" y="1479425"/>
            <a:ext cx="0" cy="3388200"/>
          </a:xfrm>
          <a:prstGeom prst="straightConnector1">
            <a:avLst/>
          </a:prstGeom>
          <a:noFill/>
          <a:ln cap="flat" cmpd="sng" w="9525">
            <a:solidFill>
              <a:schemeClr val="dk2"/>
            </a:solidFill>
            <a:prstDash val="solid"/>
            <a:round/>
            <a:headEnd len="med" w="med" type="none"/>
            <a:tailEnd len="med" w="med" type="none"/>
          </a:ln>
        </p:spPr>
      </p:cxnSp>
      <p:sp>
        <p:nvSpPr>
          <p:cNvPr id="222" name="Google Shape;222;p31"/>
          <p:cNvSpPr txBox="1"/>
          <p:nvPr>
            <p:ph idx="1" type="body"/>
          </p:nvPr>
        </p:nvSpPr>
        <p:spPr>
          <a:xfrm>
            <a:off x="4851750" y="2861125"/>
            <a:ext cx="3555300" cy="1721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400"/>
              <a:t>Each basin or melt water </a:t>
            </a:r>
            <a:r>
              <a:rPr lang="en" sz="1400"/>
              <a:t>catchment</a:t>
            </a:r>
            <a:r>
              <a:rPr lang="en" sz="1400"/>
              <a:t> has different factors that impact the amount of water that ultimately reaches it.</a:t>
            </a:r>
            <a:endParaRPr sz="1200"/>
          </a:p>
          <a:p>
            <a:pPr indent="0" lvl="0" marL="0" rtl="0" algn="l">
              <a:spcBef>
                <a:spcPts val="800"/>
              </a:spcBef>
              <a:spcAft>
                <a:spcPts val="0"/>
              </a:spcAft>
              <a:buNone/>
            </a:pPr>
            <a:r>
              <a:t/>
            </a:r>
            <a:endParaRPr/>
          </a:p>
          <a:p>
            <a:pPr indent="0" lvl="0" marL="0" rtl="0" algn="l">
              <a:spcBef>
                <a:spcPts val="800"/>
              </a:spcBef>
              <a:spcAft>
                <a:spcPts val="0"/>
              </a:spcAft>
              <a:buNone/>
            </a:pPr>
            <a:r>
              <a:rPr lang="en" sz="1400"/>
              <a:t>Snow Water Equivalent (SWE) from Part 1 input as max value for potential water gained from snow melt in the water table. </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0" name="Shape 390"/>
        <p:cNvGrpSpPr/>
        <p:nvPr/>
      </p:nvGrpSpPr>
      <p:grpSpPr>
        <a:xfrm>
          <a:off x="0" y="0"/>
          <a:ext cx="0" cy="0"/>
          <a:chOff x="0" y="0"/>
          <a:chExt cx="0" cy="0"/>
        </a:xfrm>
      </p:grpSpPr>
      <p:sp>
        <p:nvSpPr>
          <p:cNvPr id="391" name="Google Shape;391;p49"/>
          <p:cNvSpPr txBox="1"/>
          <p:nvPr>
            <p:ph type="title"/>
          </p:nvPr>
        </p:nvSpPr>
        <p:spPr>
          <a:xfrm>
            <a:off x="342899" y="1577340"/>
            <a:ext cx="2886000" cy="994200"/>
          </a:xfrm>
          <a:prstGeom prst="rect">
            <a:avLst/>
          </a:prstGeom>
        </p:spPr>
        <p:txBody>
          <a:bodyPr anchorCtr="0" anchor="b" bIns="34275" lIns="68575" spcFirstLastPara="1" rIns="68575" wrap="square" tIns="34275">
            <a:normAutofit fontScale="90000"/>
          </a:bodyPr>
          <a:lstStyle/>
          <a:p>
            <a:pPr indent="0" lvl="0" marL="0" rtl="0" algn="l">
              <a:spcBef>
                <a:spcPts val="0"/>
              </a:spcBef>
              <a:spcAft>
                <a:spcPts val="0"/>
              </a:spcAft>
              <a:buNone/>
            </a:pPr>
            <a:r>
              <a:rPr lang="en"/>
              <a:t>Stage 1</a:t>
            </a:r>
            <a:endParaRPr/>
          </a:p>
          <a:p>
            <a:pPr indent="0" lvl="0" marL="0" rtl="0" algn="l">
              <a:spcBef>
                <a:spcPts val="0"/>
              </a:spcBef>
              <a:spcAft>
                <a:spcPts val="0"/>
              </a:spcAft>
              <a:buNone/>
            </a:pPr>
            <a:r>
              <a:rPr lang="en"/>
              <a:t>Data &amp;</a:t>
            </a:r>
            <a:endParaRPr/>
          </a:p>
          <a:p>
            <a:pPr indent="0" lvl="0" marL="0" rtl="0" algn="l">
              <a:spcBef>
                <a:spcPts val="0"/>
              </a:spcBef>
              <a:spcAft>
                <a:spcPts val="0"/>
              </a:spcAft>
              <a:buNone/>
            </a:pPr>
            <a:r>
              <a:rPr lang="en"/>
              <a:t>Preliminary Results</a:t>
            </a:r>
            <a:endParaRPr/>
          </a:p>
        </p:txBody>
      </p:sp>
      <p:pic>
        <p:nvPicPr>
          <p:cNvPr id="392" name="Google Shape;392;p49"/>
          <p:cNvPicPr preferRelativeResize="0"/>
          <p:nvPr>
            <p:ph idx="2" type="pic"/>
          </p:nvPr>
        </p:nvPicPr>
        <p:blipFill rotWithShape="1">
          <a:blip r:embed="rId3">
            <a:alphaModFix/>
          </a:blip>
          <a:srcRect b="0" l="25000" r="25000" t="0"/>
          <a:stretch/>
        </p:blipFill>
        <p:spPr>
          <a:xfrm>
            <a:off x="3523066" y="1200150"/>
            <a:ext cx="2057400" cy="2743200"/>
          </a:xfrm>
          <a:prstGeom prst="rect">
            <a:avLst/>
          </a:prstGeom>
        </p:spPr>
      </p:pic>
      <p:sp>
        <p:nvSpPr>
          <p:cNvPr id="393" name="Google Shape;393;p49"/>
          <p:cNvSpPr txBox="1"/>
          <p:nvPr>
            <p:ph idx="1" type="body"/>
          </p:nvPr>
        </p:nvSpPr>
        <p:spPr>
          <a:xfrm>
            <a:off x="6234461" y="1419947"/>
            <a:ext cx="2057400" cy="2303700"/>
          </a:xfrm>
          <a:prstGeom prst="rect">
            <a:avLst/>
          </a:prstGeom>
        </p:spPr>
        <p:txBody>
          <a:bodyPr anchorCtr="0" anchor="ctr" bIns="34275" lIns="68575" spcFirstLastPara="1" rIns="68575" wrap="square" tIns="34275">
            <a:normAutofit/>
          </a:bodyPr>
          <a:lstStyle/>
          <a:p>
            <a:pPr indent="0" lvl="0" marL="0" rtl="0" algn="l">
              <a:lnSpc>
                <a:spcPct val="90000"/>
              </a:lnSpc>
              <a:spcBef>
                <a:spcPts val="800"/>
              </a:spcBef>
              <a:spcAft>
                <a:spcPts val="0"/>
              </a:spcAft>
              <a:buClr>
                <a:schemeClr val="dk1"/>
              </a:buClr>
              <a:buSzPts val="1100"/>
              <a:buFont typeface="Arial"/>
              <a:buNone/>
            </a:pPr>
            <a:r>
              <a:rPr lang="en" sz="1600">
                <a:solidFill>
                  <a:srgbClr val="757070"/>
                </a:solidFill>
              </a:rPr>
              <a:t>Data Sources and Prep</a:t>
            </a:r>
            <a:endParaRPr sz="1600">
              <a:solidFill>
                <a:srgbClr val="757070"/>
              </a:solidFill>
            </a:endParaRPr>
          </a:p>
          <a:p>
            <a:pPr indent="0" lvl="0" marL="0" rtl="0" algn="l">
              <a:lnSpc>
                <a:spcPct val="90000"/>
              </a:lnSpc>
              <a:spcBef>
                <a:spcPts val="800"/>
              </a:spcBef>
              <a:spcAft>
                <a:spcPts val="0"/>
              </a:spcAft>
              <a:buClr>
                <a:schemeClr val="dk1"/>
              </a:buClr>
              <a:buSzPts val="1100"/>
              <a:buFont typeface="Arial"/>
              <a:buNone/>
            </a:pPr>
            <a:r>
              <a:rPr lang="en" sz="1600">
                <a:solidFill>
                  <a:srgbClr val="757070"/>
                </a:solidFill>
              </a:rPr>
              <a:t>Data pipeline diagram</a:t>
            </a:r>
            <a:endParaRPr sz="1600">
              <a:solidFill>
                <a:srgbClr val="757070"/>
              </a:solidFill>
            </a:endParaRPr>
          </a:p>
          <a:p>
            <a:pPr indent="0" lvl="0" marL="0" rtl="0" algn="l">
              <a:lnSpc>
                <a:spcPct val="90000"/>
              </a:lnSpc>
              <a:spcBef>
                <a:spcPts val="800"/>
              </a:spcBef>
              <a:spcAft>
                <a:spcPts val="0"/>
              </a:spcAft>
              <a:buClr>
                <a:schemeClr val="dk1"/>
              </a:buClr>
              <a:buSzPts val="1100"/>
              <a:buFont typeface="Arial"/>
              <a:buNone/>
            </a:pPr>
            <a:r>
              <a:rPr lang="en" sz="1600">
                <a:solidFill>
                  <a:srgbClr val="757070"/>
                </a:solidFill>
              </a:rPr>
              <a:t>Results of early modeling</a:t>
            </a:r>
            <a:endParaRPr sz="1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7" name="Shape 397"/>
        <p:cNvGrpSpPr/>
        <p:nvPr/>
      </p:nvGrpSpPr>
      <p:grpSpPr>
        <a:xfrm>
          <a:off x="0" y="0"/>
          <a:ext cx="0" cy="0"/>
          <a:chOff x="0" y="0"/>
          <a:chExt cx="0" cy="0"/>
        </a:xfrm>
      </p:grpSpPr>
      <p:sp>
        <p:nvSpPr>
          <p:cNvPr id="398" name="Google Shape;398;p50"/>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SNOTEL/CDEC Station Data</a:t>
            </a:r>
            <a:endParaRPr/>
          </a:p>
        </p:txBody>
      </p:sp>
      <p:sp>
        <p:nvSpPr>
          <p:cNvPr id="399" name="Google Shape;399;p50"/>
          <p:cNvSpPr txBox="1"/>
          <p:nvPr>
            <p:ph idx="1" type="body"/>
          </p:nvPr>
        </p:nvSpPr>
        <p:spPr>
          <a:xfrm>
            <a:off x="342900" y="1369225"/>
            <a:ext cx="4295700" cy="3263400"/>
          </a:xfrm>
          <a:prstGeom prst="rect">
            <a:avLst/>
          </a:prstGeom>
        </p:spPr>
        <p:txBody>
          <a:bodyPr anchorCtr="0" anchor="t" bIns="34275" lIns="68575" spcFirstLastPara="1" rIns="68575" wrap="square" tIns="34275">
            <a:noAutofit/>
          </a:bodyPr>
          <a:lstStyle/>
          <a:p>
            <a:pPr indent="0" lvl="0" marL="0" rtl="0" algn="l">
              <a:lnSpc>
                <a:spcPct val="80000"/>
              </a:lnSpc>
              <a:spcBef>
                <a:spcPts val="800"/>
              </a:spcBef>
              <a:spcAft>
                <a:spcPts val="0"/>
              </a:spcAft>
              <a:buNone/>
            </a:pPr>
            <a:r>
              <a:rPr lang="en" sz="1700"/>
              <a:t>SNOTEL stations, located </a:t>
            </a:r>
            <a:r>
              <a:rPr lang="en" sz="1700"/>
              <a:t>throughout</a:t>
            </a:r>
            <a:r>
              <a:rPr lang="en" sz="1700"/>
              <a:t> the US, get accurate real time measurements of SWE</a:t>
            </a:r>
            <a:endParaRPr sz="1700"/>
          </a:p>
          <a:p>
            <a:pPr indent="0" lvl="0" marL="0" rtl="0" algn="l">
              <a:lnSpc>
                <a:spcPct val="80000"/>
              </a:lnSpc>
              <a:spcBef>
                <a:spcPts val="800"/>
              </a:spcBef>
              <a:spcAft>
                <a:spcPts val="0"/>
              </a:spcAft>
              <a:buNone/>
            </a:pPr>
            <a:r>
              <a:rPr lang="en" sz="1700"/>
              <a:t>SNOTEL stations are sparse, at accessible locations, and not adequate for capturing the complexity needed to estimate SWE for entire regions.</a:t>
            </a:r>
            <a:endParaRPr sz="1700"/>
          </a:p>
          <a:p>
            <a:pPr indent="0" lvl="0" marL="0" rtl="0" algn="l">
              <a:lnSpc>
                <a:spcPct val="80000"/>
              </a:lnSpc>
              <a:spcBef>
                <a:spcPts val="800"/>
              </a:spcBef>
              <a:spcAft>
                <a:spcPts val="0"/>
              </a:spcAft>
              <a:buNone/>
            </a:pPr>
            <a:r>
              <a:rPr lang="en" sz="1700"/>
              <a:t>Station data and SWE used as model input</a:t>
            </a:r>
            <a:endParaRPr sz="1700"/>
          </a:p>
          <a:p>
            <a:pPr indent="0" lvl="0" marL="0" rtl="0" algn="l">
              <a:lnSpc>
                <a:spcPct val="80000"/>
              </a:lnSpc>
              <a:spcBef>
                <a:spcPts val="800"/>
              </a:spcBef>
              <a:spcAft>
                <a:spcPts val="0"/>
              </a:spcAft>
              <a:buNone/>
            </a:pPr>
            <a:r>
              <a:rPr lang="en" sz="1700"/>
              <a:t>SNOTEL stations “paired” with study areas</a:t>
            </a:r>
            <a:endParaRPr sz="1700"/>
          </a:p>
          <a:p>
            <a:pPr indent="-336550" lvl="0" marL="457200" rtl="0" algn="l">
              <a:lnSpc>
                <a:spcPct val="80000"/>
              </a:lnSpc>
              <a:spcBef>
                <a:spcPts val="800"/>
              </a:spcBef>
              <a:spcAft>
                <a:spcPts val="0"/>
              </a:spcAft>
              <a:buSzPts val="1700"/>
              <a:buChar char="-"/>
            </a:pPr>
            <a:r>
              <a:rPr lang="en" sz="1700"/>
              <a:t>Want only station readings that are relevant to area of interest.</a:t>
            </a:r>
            <a:endParaRPr sz="1700"/>
          </a:p>
          <a:p>
            <a:pPr indent="-336550" lvl="0" marL="457200" rtl="0" algn="l">
              <a:lnSpc>
                <a:spcPct val="80000"/>
              </a:lnSpc>
              <a:spcBef>
                <a:spcPts val="0"/>
              </a:spcBef>
              <a:spcAft>
                <a:spcPts val="0"/>
              </a:spcAft>
              <a:buSzPts val="1700"/>
              <a:buChar char="-"/>
            </a:pPr>
            <a:r>
              <a:rPr lang="en" sz="1700"/>
              <a:t>Need to take into account geomorphology</a:t>
            </a:r>
            <a:endParaRPr sz="1700"/>
          </a:p>
          <a:p>
            <a:pPr indent="-336550" lvl="0" marL="457200" rtl="0" algn="l">
              <a:lnSpc>
                <a:spcPct val="80000"/>
              </a:lnSpc>
              <a:spcBef>
                <a:spcPts val="0"/>
              </a:spcBef>
              <a:spcAft>
                <a:spcPts val="0"/>
              </a:spcAft>
              <a:buSzPts val="1700"/>
              <a:buChar char="-"/>
            </a:pPr>
            <a:r>
              <a:rPr lang="en" sz="1700"/>
              <a:t>Paired using </a:t>
            </a:r>
            <a:r>
              <a:rPr b="1" lang="en" sz="1700">
                <a:latin typeface="Source Sans Pro"/>
                <a:ea typeface="Source Sans Pro"/>
                <a:cs typeface="Source Sans Pro"/>
                <a:sym typeface="Source Sans Pro"/>
              </a:rPr>
              <a:t>K-Nearest-Neighbors</a:t>
            </a:r>
            <a:r>
              <a:rPr lang="en" sz="1700"/>
              <a:t> approach</a:t>
            </a:r>
            <a:endParaRPr sz="1700"/>
          </a:p>
          <a:p>
            <a:pPr indent="-336550" lvl="0" marL="457200" rtl="0" algn="l">
              <a:lnSpc>
                <a:spcPct val="80000"/>
              </a:lnSpc>
              <a:spcBef>
                <a:spcPts val="0"/>
              </a:spcBef>
              <a:spcAft>
                <a:spcPts val="0"/>
              </a:spcAft>
              <a:buSzPts val="1700"/>
              <a:buChar char="-"/>
            </a:pPr>
            <a:r>
              <a:rPr lang="en" sz="1700"/>
              <a:t>Inverse Distance Weighting</a:t>
            </a:r>
            <a:endParaRPr sz="1700"/>
          </a:p>
        </p:txBody>
      </p:sp>
      <p:pic>
        <p:nvPicPr>
          <p:cNvPr id="400" name="Google Shape;400;p50"/>
          <p:cNvPicPr preferRelativeResize="0"/>
          <p:nvPr/>
        </p:nvPicPr>
        <p:blipFill>
          <a:blip r:embed="rId3">
            <a:alphaModFix/>
          </a:blip>
          <a:stretch>
            <a:fillRect/>
          </a:stretch>
        </p:blipFill>
        <p:spPr>
          <a:xfrm>
            <a:off x="5139105" y="285762"/>
            <a:ext cx="3922774" cy="3263399"/>
          </a:xfrm>
          <a:prstGeom prst="rect">
            <a:avLst/>
          </a:prstGeom>
          <a:noFill/>
          <a:ln>
            <a:noFill/>
          </a:ln>
        </p:spPr>
      </p:pic>
      <p:grpSp>
        <p:nvGrpSpPr>
          <p:cNvPr id="401" name="Google Shape;401;p50"/>
          <p:cNvGrpSpPr/>
          <p:nvPr/>
        </p:nvGrpSpPr>
        <p:grpSpPr>
          <a:xfrm>
            <a:off x="4910875" y="3547200"/>
            <a:ext cx="4295700" cy="1596300"/>
            <a:chOff x="4910888" y="3430800"/>
            <a:chExt cx="4295700" cy="1596300"/>
          </a:xfrm>
        </p:grpSpPr>
        <p:pic>
          <p:nvPicPr>
            <p:cNvPr id="402" name="Google Shape;402;p50"/>
            <p:cNvPicPr preferRelativeResize="0"/>
            <p:nvPr/>
          </p:nvPicPr>
          <p:blipFill rotWithShape="1">
            <a:blip r:embed="rId4">
              <a:alphaModFix/>
            </a:blip>
            <a:srcRect b="0" l="22906" r="22370" t="67632"/>
            <a:stretch/>
          </p:blipFill>
          <p:spPr>
            <a:xfrm>
              <a:off x="4971225" y="3430800"/>
              <a:ext cx="4175024" cy="1384250"/>
            </a:xfrm>
            <a:prstGeom prst="rect">
              <a:avLst/>
            </a:prstGeom>
            <a:noFill/>
            <a:ln>
              <a:noFill/>
            </a:ln>
          </p:spPr>
        </p:pic>
        <p:sp>
          <p:nvSpPr>
            <p:cNvPr id="403" name="Google Shape;403;p50"/>
            <p:cNvSpPr txBox="1"/>
            <p:nvPr/>
          </p:nvSpPr>
          <p:spPr>
            <a:xfrm>
              <a:off x="4910888" y="4688400"/>
              <a:ext cx="4295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https://gisgeography.com/inverse-distance-weighting-idw-interpolation/</a:t>
              </a:r>
              <a:endParaRPr sz="1000"/>
            </a:p>
          </p:txBody>
        </p:sp>
      </p:grpSp>
      <p:sp>
        <p:nvSpPr>
          <p:cNvPr id="404" name="Google Shape;404;p50"/>
          <p:cNvSpPr txBox="1"/>
          <p:nvPr/>
        </p:nvSpPr>
        <p:spPr>
          <a:xfrm>
            <a:off x="1724775" y="-561225"/>
            <a:ext cx="73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8" name="Shape 408"/>
        <p:cNvGrpSpPr/>
        <p:nvPr/>
      </p:nvGrpSpPr>
      <p:grpSpPr>
        <a:xfrm>
          <a:off x="0" y="0"/>
          <a:ext cx="0" cy="0"/>
          <a:chOff x="0" y="0"/>
          <a:chExt cx="0" cy="0"/>
        </a:xfrm>
      </p:grpSpPr>
      <p:sp>
        <p:nvSpPr>
          <p:cNvPr id="409" name="Google Shape;409;p51"/>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SNOTEL/CDEC Station Data - Accounting for Geo</a:t>
            </a:r>
            <a:endParaRPr/>
          </a:p>
        </p:txBody>
      </p:sp>
      <p:sp>
        <p:nvSpPr>
          <p:cNvPr id="410" name="Google Shape;410;p51"/>
          <p:cNvSpPr txBox="1"/>
          <p:nvPr>
            <p:ph idx="1" type="body"/>
          </p:nvPr>
        </p:nvSpPr>
        <p:spPr>
          <a:xfrm>
            <a:off x="342900" y="1369225"/>
            <a:ext cx="41721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500"/>
              <a:t>Geomorphology plays a big role in snow fall.</a:t>
            </a:r>
            <a:endParaRPr sz="1500"/>
          </a:p>
          <a:p>
            <a:pPr indent="0" lvl="0" marL="0" rtl="0" algn="l">
              <a:spcBef>
                <a:spcPts val="800"/>
              </a:spcBef>
              <a:spcAft>
                <a:spcPts val="0"/>
              </a:spcAft>
              <a:buNone/>
            </a:pPr>
            <a:r>
              <a:rPr lang="en" sz="1500"/>
              <a:t>Data from  the nearest station may not reflect the same environment.</a:t>
            </a:r>
            <a:endParaRPr sz="1500"/>
          </a:p>
          <a:p>
            <a:pPr indent="0" lvl="0" marL="0" rtl="0" algn="l">
              <a:spcBef>
                <a:spcPts val="800"/>
              </a:spcBef>
              <a:spcAft>
                <a:spcPts val="0"/>
              </a:spcAft>
              <a:buNone/>
            </a:pPr>
            <a:r>
              <a:rPr lang="en" sz="1500"/>
              <a:t>Example: Strong rainshadow effect in the Sierra Nevadas</a:t>
            </a:r>
            <a:endParaRPr sz="1500"/>
          </a:p>
        </p:txBody>
      </p:sp>
      <p:grpSp>
        <p:nvGrpSpPr>
          <p:cNvPr id="411" name="Google Shape;411;p51"/>
          <p:cNvGrpSpPr/>
          <p:nvPr/>
        </p:nvGrpSpPr>
        <p:grpSpPr>
          <a:xfrm>
            <a:off x="402363" y="2876562"/>
            <a:ext cx="3900600" cy="2154663"/>
            <a:chOff x="357138" y="3026187"/>
            <a:chExt cx="3900600" cy="2154663"/>
          </a:xfrm>
        </p:grpSpPr>
        <p:pic>
          <p:nvPicPr>
            <p:cNvPr id="412" name="Google Shape;412;p51"/>
            <p:cNvPicPr preferRelativeResize="0"/>
            <p:nvPr/>
          </p:nvPicPr>
          <p:blipFill>
            <a:blip r:embed="rId3">
              <a:alphaModFix/>
            </a:blip>
            <a:stretch>
              <a:fillRect/>
            </a:stretch>
          </p:blipFill>
          <p:spPr>
            <a:xfrm>
              <a:off x="385778" y="3026187"/>
              <a:ext cx="3843325" cy="1819775"/>
            </a:xfrm>
            <a:prstGeom prst="rect">
              <a:avLst/>
            </a:prstGeom>
            <a:noFill/>
            <a:ln>
              <a:noFill/>
            </a:ln>
          </p:spPr>
        </p:pic>
        <p:sp>
          <p:nvSpPr>
            <p:cNvPr id="413" name="Google Shape;413;p51"/>
            <p:cNvSpPr txBox="1"/>
            <p:nvPr/>
          </p:nvSpPr>
          <p:spPr>
            <a:xfrm>
              <a:off x="357138" y="4857750"/>
              <a:ext cx="3900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54595D"/>
                  </a:solidFill>
                  <a:highlight>
                    <a:srgbClr val="F8F9FA"/>
                  </a:highlight>
                </a:rPr>
                <a:t>Meg Stewart - </a:t>
              </a:r>
              <a:r>
                <a:rPr lang="en" sz="900">
                  <a:solidFill>
                    <a:srgbClr val="0645AD"/>
                  </a:solidFill>
                  <a:highlight>
                    <a:srgbClr val="F8F9FA"/>
                  </a:highlight>
                  <a:uFill>
                    <a:noFill/>
                  </a:uFill>
                  <a:hlinkClick r:id="rId4">
                    <a:extLst>
                      <a:ext uri="{A12FA001-AC4F-418D-AE19-62706E023703}">
                        <ahyp:hlinkClr val="tx"/>
                      </a:ext>
                    </a:extLst>
                  </a:hlinkClick>
                </a:rPr>
                <a:t>https://www.flickr.com/photos/megstewart/8644087724/</a:t>
              </a:r>
              <a:endParaRPr sz="1300">
                <a:latin typeface="Source Sans Pro Light"/>
                <a:ea typeface="Source Sans Pro Light"/>
                <a:cs typeface="Source Sans Pro Light"/>
                <a:sym typeface="Source Sans Pro Light"/>
              </a:endParaRPr>
            </a:p>
          </p:txBody>
        </p:sp>
      </p:grpSp>
      <p:pic>
        <p:nvPicPr>
          <p:cNvPr id="414" name="Google Shape;414;p51"/>
          <p:cNvPicPr preferRelativeResize="0"/>
          <p:nvPr/>
        </p:nvPicPr>
        <p:blipFill rotWithShape="1">
          <a:blip r:embed="rId5">
            <a:alphaModFix/>
          </a:blip>
          <a:srcRect b="-1322" l="45027" r="0" t="26190"/>
          <a:stretch/>
        </p:blipFill>
        <p:spPr>
          <a:xfrm>
            <a:off x="4514850" y="1278325"/>
            <a:ext cx="2566875" cy="3489900"/>
          </a:xfrm>
          <a:prstGeom prst="rect">
            <a:avLst/>
          </a:prstGeom>
          <a:noFill/>
          <a:ln>
            <a:noFill/>
          </a:ln>
        </p:spPr>
      </p:pic>
      <p:pic>
        <p:nvPicPr>
          <p:cNvPr id="415" name="Google Shape;415;p51"/>
          <p:cNvPicPr preferRelativeResize="0"/>
          <p:nvPr/>
        </p:nvPicPr>
        <p:blipFill>
          <a:blip r:embed="rId6">
            <a:alphaModFix/>
          </a:blip>
          <a:stretch>
            <a:fillRect/>
          </a:stretch>
        </p:blipFill>
        <p:spPr>
          <a:xfrm>
            <a:off x="6728753" y="1330075"/>
            <a:ext cx="2415250" cy="3386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9" name="Shape 419"/>
        <p:cNvGrpSpPr/>
        <p:nvPr/>
      </p:nvGrpSpPr>
      <p:grpSpPr>
        <a:xfrm>
          <a:off x="0" y="0"/>
          <a:ext cx="0" cy="0"/>
          <a:chOff x="0" y="0"/>
          <a:chExt cx="0" cy="0"/>
        </a:xfrm>
      </p:grpSpPr>
      <p:sp>
        <p:nvSpPr>
          <p:cNvPr id="420" name="Google Shape;420;p52"/>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SNOTEL/CDEC Station Data - Trickier NaNs</a:t>
            </a:r>
            <a:endParaRPr/>
          </a:p>
        </p:txBody>
      </p:sp>
      <p:sp>
        <p:nvSpPr>
          <p:cNvPr id="421" name="Google Shape;421;p52"/>
          <p:cNvSpPr txBox="1"/>
          <p:nvPr>
            <p:ph idx="1" type="body"/>
          </p:nvPr>
        </p:nvSpPr>
        <p:spPr>
          <a:xfrm>
            <a:off x="342900" y="1369225"/>
            <a:ext cx="4425900" cy="3536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500"/>
              <a:t>There is a number of missing values in the dataset</a:t>
            </a:r>
            <a:endParaRPr sz="1500"/>
          </a:p>
          <a:p>
            <a:pPr indent="0" lvl="0" marL="0" rtl="0" algn="l">
              <a:spcBef>
                <a:spcPts val="800"/>
              </a:spcBef>
              <a:spcAft>
                <a:spcPts val="0"/>
              </a:spcAft>
              <a:buNone/>
            </a:pPr>
            <a:r>
              <a:t/>
            </a:r>
            <a:endParaRPr sz="1500"/>
          </a:p>
          <a:p>
            <a:pPr indent="0" lvl="0" marL="0" rtl="0" algn="l">
              <a:spcBef>
                <a:spcPts val="800"/>
              </a:spcBef>
              <a:spcAft>
                <a:spcPts val="0"/>
              </a:spcAft>
              <a:buNone/>
            </a:pPr>
            <a:r>
              <a:rPr lang="en" sz="1500"/>
              <a:t>Some Stations have no values on particular days</a:t>
            </a:r>
            <a:endParaRPr sz="1500"/>
          </a:p>
          <a:p>
            <a:pPr indent="-323850" lvl="0" marL="457200" rtl="0" algn="l">
              <a:spcBef>
                <a:spcPts val="800"/>
              </a:spcBef>
              <a:spcAft>
                <a:spcPts val="0"/>
              </a:spcAft>
              <a:buSzPts val="1500"/>
              <a:buChar char="-"/>
            </a:pPr>
            <a:r>
              <a:rPr lang="en" sz="1500"/>
              <a:t>some cells have nearby stations that did not record SWE. </a:t>
            </a:r>
            <a:endParaRPr sz="1500"/>
          </a:p>
          <a:p>
            <a:pPr indent="-323850" lvl="0" marL="457200" rtl="0" algn="l">
              <a:spcBef>
                <a:spcPts val="0"/>
              </a:spcBef>
              <a:spcAft>
                <a:spcPts val="0"/>
              </a:spcAft>
              <a:buSzPts val="1500"/>
              <a:buChar char="-"/>
            </a:pPr>
            <a:r>
              <a:rPr lang="en" sz="1500"/>
              <a:t>further</a:t>
            </a:r>
            <a:r>
              <a:rPr lang="en" sz="1500"/>
              <a:t> away the station is, the less meaningful the SWE estimate is</a:t>
            </a:r>
            <a:endParaRPr sz="1500"/>
          </a:p>
          <a:p>
            <a:pPr indent="0" lvl="0" marL="0" rtl="0" algn="l">
              <a:spcBef>
                <a:spcPts val="800"/>
              </a:spcBef>
              <a:spcAft>
                <a:spcPts val="0"/>
              </a:spcAft>
              <a:buNone/>
            </a:pPr>
            <a:r>
              <a:rPr lang="en" sz="1500"/>
              <a:t>Some days have no results from any station</a:t>
            </a:r>
            <a:endParaRPr sz="1500"/>
          </a:p>
          <a:p>
            <a:pPr indent="-323850" lvl="0" marL="457200" rtl="0" algn="l">
              <a:spcBef>
                <a:spcPts val="800"/>
              </a:spcBef>
              <a:spcAft>
                <a:spcPts val="0"/>
              </a:spcAft>
              <a:buSzPts val="1500"/>
              <a:buChar char="-"/>
            </a:pPr>
            <a:r>
              <a:rPr lang="en" sz="1500"/>
              <a:t>missing values when joining against cells for those particular days</a:t>
            </a:r>
            <a:endParaRPr sz="1500"/>
          </a:p>
          <a:p>
            <a:pPr indent="-323850" lvl="0" marL="457200" rtl="0" algn="l">
              <a:spcBef>
                <a:spcPts val="0"/>
              </a:spcBef>
              <a:spcAft>
                <a:spcPts val="0"/>
              </a:spcAft>
              <a:buSzPts val="1500"/>
              <a:buChar char="-"/>
            </a:pPr>
            <a:r>
              <a:rPr lang="en" sz="1500"/>
              <a:t>Possible solutions:</a:t>
            </a:r>
            <a:endParaRPr sz="1500"/>
          </a:p>
          <a:p>
            <a:pPr indent="-323850" lvl="1" marL="914400" rtl="0" algn="l">
              <a:spcBef>
                <a:spcPts val="0"/>
              </a:spcBef>
              <a:spcAft>
                <a:spcPts val="0"/>
              </a:spcAft>
              <a:buSzPts val="1500"/>
              <a:buChar char="-"/>
            </a:pPr>
            <a:r>
              <a:rPr lang="en" sz="1500"/>
              <a:t>Fill in missing values with historical data</a:t>
            </a:r>
            <a:endParaRPr sz="1500"/>
          </a:p>
          <a:p>
            <a:pPr indent="-323850" lvl="1" marL="914400" rtl="0" algn="l">
              <a:spcBef>
                <a:spcPts val="0"/>
              </a:spcBef>
              <a:spcAft>
                <a:spcPts val="0"/>
              </a:spcAft>
              <a:buSzPts val="1500"/>
              <a:buChar char="-"/>
            </a:pPr>
            <a:r>
              <a:rPr lang="en" sz="1500"/>
              <a:t>Interpolate with known past and future data</a:t>
            </a:r>
            <a:endParaRPr sz="1500"/>
          </a:p>
          <a:p>
            <a:pPr indent="-323850" lvl="1" marL="914400" rtl="0" algn="l">
              <a:spcBef>
                <a:spcPts val="0"/>
              </a:spcBef>
              <a:spcAft>
                <a:spcPts val="0"/>
              </a:spcAft>
              <a:buSzPts val="1500"/>
              <a:buChar char="-"/>
            </a:pPr>
            <a:r>
              <a:rPr lang="en" sz="1500"/>
              <a:t>Utilize </a:t>
            </a:r>
            <a:r>
              <a:rPr lang="en" sz="1500"/>
              <a:t>meteorological</a:t>
            </a:r>
            <a:r>
              <a:rPr lang="en" sz="1500"/>
              <a:t> data to fill in blanks</a:t>
            </a:r>
            <a:endParaRPr sz="1500"/>
          </a:p>
        </p:txBody>
      </p:sp>
      <p:pic>
        <p:nvPicPr>
          <p:cNvPr id="422" name="Google Shape;422;p52"/>
          <p:cNvPicPr preferRelativeResize="0"/>
          <p:nvPr/>
        </p:nvPicPr>
        <p:blipFill>
          <a:blip r:embed="rId3">
            <a:alphaModFix/>
          </a:blip>
          <a:stretch>
            <a:fillRect/>
          </a:stretch>
        </p:blipFill>
        <p:spPr>
          <a:xfrm>
            <a:off x="5715000" y="2665550"/>
            <a:ext cx="3429000" cy="2284579"/>
          </a:xfrm>
          <a:prstGeom prst="rect">
            <a:avLst/>
          </a:prstGeom>
          <a:noFill/>
          <a:ln>
            <a:noFill/>
          </a:ln>
        </p:spPr>
      </p:pic>
      <p:pic>
        <p:nvPicPr>
          <p:cNvPr id="423" name="Google Shape;423;p52"/>
          <p:cNvPicPr preferRelativeResize="0"/>
          <p:nvPr/>
        </p:nvPicPr>
        <p:blipFill>
          <a:blip r:embed="rId4">
            <a:alphaModFix/>
          </a:blip>
          <a:stretch>
            <a:fillRect/>
          </a:stretch>
        </p:blipFill>
        <p:spPr>
          <a:xfrm>
            <a:off x="4714875" y="1369225"/>
            <a:ext cx="3429000" cy="2286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7" name="Shape 427"/>
        <p:cNvGrpSpPr/>
        <p:nvPr/>
      </p:nvGrpSpPr>
      <p:grpSpPr>
        <a:xfrm>
          <a:off x="0" y="0"/>
          <a:ext cx="0" cy="0"/>
          <a:chOff x="0" y="0"/>
          <a:chExt cx="0" cy="0"/>
        </a:xfrm>
      </p:grpSpPr>
      <p:sp>
        <p:nvSpPr>
          <p:cNvPr id="428" name="Google Shape;428;p53"/>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MODIS Data - </a:t>
            </a:r>
            <a:r>
              <a:rPr lang="en"/>
              <a:t>Satellite</a:t>
            </a:r>
            <a:r>
              <a:rPr lang="en"/>
              <a:t> Imagery</a:t>
            </a:r>
            <a:endParaRPr/>
          </a:p>
        </p:txBody>
      </p:sp>
      <p:sp>
        <p:nvSpPr>
          <p:cNvPr id="429" name="Google Shape;429;p53"/>
          <p:cNvSpPr txBox="1"/>
          <p:nvPr>
            <p:ph idx="1" type="body"/>
          </p:nvPr>
        </p:nvSpPr>
        <p:spPr>
          <a:xfrm>
            <a:off x="342900" y="1369225"/>
            <a:ext cx="4009200" cy="3263400"/>
          </a:xfrm>
          <a:prstGeom prst="rect">
            <a:avLst/>
          </a:prstGeom>
        </p:spPr>
        <p:txBody>
          <a:bodyPr anchorCtr="0" anchor="t" bIns="34275" lIns="68575" spcFirstLastPara="1" rIns="68575" wrap="square" tIns="34275">
            <a:normAutofit/>
          </a:bodyPr>
          <a:lstStyle/>
          <a:p>
            <a:pPr indent="-304800" lvl="0" marL="457200" rtl="0" algn="l">
              <a:spcBef>
                <a:spcPts val="800"/>
              </a:spcBef>
              <a:spcAft>
                <a:spcPts val="0"/>
              </a:spcAft>
              <a:buSzPts val="1200"/>
              <a:buChar char="•"/>
            </a:pPr>
            <a:r>
              <a:rPr lang="en" sz="1200"/>
              <a:t>MODIS (Moderate Resolution Imaging Spectroradiometer) </a:t>
            </a:r>
            <a:r>
              <a:rPr lang="en" sz="1200"/>
              <a:t>instruments</a:t>
            </a:r>
            <a:r>
              <a:rPr lang="en" sz="1200"/>
              <a:t> aboard the Terra and Aqua Satellites.</a:t>
            </a:r>
            <a:br>
              <a:rPr lang="en" sz="1200"/>
            </a:br>
            <a:endParaRPr sz="1200"/>
          </a:p>
          <a:p>
            <a:pPr indent="-304800" lvl="0" marL="457200" rtl="0" algn="l">
              <a:spcBef>
                <a:spcPts val="0"/>
              </a:spcBef>
              <a:spcAft>
                <a:spcPts val="0"/>
              </a:spcAft>
              <a:buSzPts val="1200"/>
              <a:buChar char="•"/>
            </a:pPr>
            <a:r>
              <a:rPr lang="en" sz="1200"/>
              <a:t>Daily Snow Cover dataset from Google Earth engine. It has three bands,  mapped to the Red, Green, and Blue values for the images</a:t>
            </a:r>
            <a:endParaRPr sz="1200"/>
          </a:p>
          <a:p>
            <a:pPr indent="-304800" lvl="1" marL="914400" rtl="0" algn="l">
              <a:spcBef>
                <a:spcPts val="0"/>
              </a:spcBef>
              <a:spcAft>
                <a:spcPts val="0"/>
              </a:spcAft>
              <a:buSzPts val="1200"/>
              <a:buChar char="•"/>
            </a:pPr>
            <a:r>
              <a:rPr lang="en" sz="1200"/>
              <a:t>Red: Snow Cover</a:t>
            </a:r>
            <a:endParaRPr sz="1200"/>
          </a:p>
          <a:p>
            <a:pPr indent="-304800" lvl="1" marL="914400" rtl="0" algn="l">
              <a:spcBef>
                <a:spcPts val="0"/>
              </a:spcBef>
              <a:spcAft>
                <a:spcPts val="0"/>
              </a:spcAft>
              <a:buSzPts val="1200"/>
              <a:buChar char="•"/>
            </a:pPr>
            <a:r>
              <a:rPr lang="en" sz="1200"/>
              <a:t>Green: Snow Albedo (Reflectance)</a:t>
            </a:r>
            <a:endParaRPr sz="1200"/>
          </a:p>
          <a:p>
            <a:pPr indent="-304800" lvl="1" marL="914400" rtl="0" algn="l">
              <a:spcBef>
                <a:spcPts val="0"/>
              </a:spcBef>
              <a:spcAft>
                <a:spcPts val="0"/>
              </a:spcAft>
              <a:buSzPts val="1200"/>
              <a:buChar char="•"/>
            </a:pPr>
            <a:r>
              <a:rPr lang="en" sz="1200"/>
              <a:t>Blue:  Normalized Difference Snow Index (NDSI)</a:t>
            </a:r>
            <a:endParaRPr sz="1200"/>
          </a:p>
          <a:p>
            <a:pPr indent="-304800" lvl="2" marL="1371600" rtl="0" algn="l">
              <a:spcBef>
                <a:spcPts val="0"/>
              </a:spcBef>
              <a:spcAft>
                <a:spcPts val="0"/>
              </a:spcAft>
              <a:buSzPts val="1200"/>
              <a:buChar char="•"/>
            </a:pPr>
            <a:r>
              <a:rPr lang="en" sz="1200"/>
              <a:t>This is the raw data, which is why the images are so blue</a:t>
            </a:r>
            <a:br>
              <a:rPr lang="en" sz="1200"/>
            </a:br>
            <a:endParaRPr sz="1200"/>
          </a:p>
          <a:p>
            <a:pPr indent="-304800" lvl="0" marL="457200" rtl="0" algn="l">
              <a:spcBef>
                <a:spcPts val="0"/>
              </a:spcBef>
              <a:spcAft>
                <a:spcPts val="0"/>
              </a:spcAft>
              <a:buSzPts val="1200"/>
              <a:buChar char="•"/>
            </a:pPr>
            <a:r>
              <a:rPr lang="en" sz="1200"/>
              <a:t>MODIS is filtered to only images </a:t>
            </a:r>
            <a:r>
              <a:rPr b="1" lang="en" sz="1200">
                <a:latin typeface="Source Sans Pro"/>
                <a:ea typeface="Source Sans Pro"/>
                <a:cs typeface="Source Sans Pro"/>
                <a:sym typeface="Source Sans Pro"/>
              </a:rPr>
              <a:t>on or before</a:t>
            </a:r>
            <a:r>
              <a:rPr lang="en" sz="1200"/>
              <a:t> the date the label was collected. Then the most recent image is taken</a:t>
            </a:r>
            <a:br>
              <a:rPr lang="en" sz="1200"/>
            </a:br>
            <a:endParaRPr sz="1200"/>
          </a:p>
          <a:p>
            <a:pPr indent="-304800" lvl="0" marL="457200" rtl="0" algn="l">
              <a:spcBef>
                <a:spcPts val="0"/>
              </a:spcBef>
              <a:spcAft>
                <a:spcPts val="0"/>
              </a:spcAft>
              <a:buSzPts val="1200"/>
              <a:buChar char="•"/>
            </a:pPr>
            <a:r>
              <a:rPr lang="en" sz="1200"/>
              <a:t>We are currently using a </a:t>
            </a:r>
            <a:r>
              <a:rPr lang="en" sz="1200"/>
              <a:t>10KM circle around the centerpoint of the prediction area</a:t>
            </a:r>
            <a:endParaRPr sz="1200"/>
          </a:p>
        </p:txBody>
      </p:sp>
      <p:pic>
        <p:nvPicPr>
          <p:cNvPr id="430" name="Google Shape;430;p53"/>
          <p:cNvPicPr preferRelativeResize="0"/>
          <p:nvPr/>
        </p:nvPicPr>
        <p:blipFill>
          <a:blip r:embed="rId3">
            <a:alphaModFix/>
          </a:blip>
          <a:stretch>
            <a:fillRect/>
          </a:stretch>
        </p:blipFill>
        <p:spPr>
          <a:xfrm>
            <a:off x="4533200" y="1279950"/>
            <a:ext cx="1626873" cy="994200"/>
          </a:xfrm>
          <a:prstGeom prst="rect">
            <a:avLst/>
          </a:prstGeom>
          <a:noFill/>
          <a:ln>
            <a:noFill/>
          </a:ln>
        </p:spPr>
      </p:pic>
      <p:pic>
        <p:nvPicPr>
          <p:cNvPr id="431" name="Google Shape;431;p53"/>
          <p:cNvPicPr preferRelativeResize="0"/>
          <p:nvPr/>
        </p:nvPicPr>
        <p:blipFill>
          <a:blip r:embed="rId4">
            <a:alphaModFix/>
          </a:blip>
          <a:stretch>
            <a:fillRect/>
          </a:stretch>
        </p:blipFill>
        <p:spPr>
          <a:xfrm>
            <a:off x="6679377" y="1279950"/>
            <a:ext cx="1626873" cy="994200"/>
          </a:xfrm>
          <a:prstGeom prst="rect">
            <a:avLst/>
          </a:prstGeom>
          <a:noFill/>
          <a:ln>
            <a:noFill/>
          </a:ln>
        </p:spPr>
      </p:pic>
      <p:pic>
        <p:nvPicPr>
          <p:cNvPr id="432" name="Google Shape;432;p53"/>
          <p:cNvPicPr preferRelativeResize="0"/>
          <p:nvPr/>
        </p:nvPicPr>
        <p:blipFill>
          <a:blip r:embed="rId5">
            <a:alphaModFix/>
          </a:blip>
          <a:stretch>
            <a:fillRect/>
          </a:stretch>
        </p:blipFill>
        <p:spPr>
          <a:xfrm>
            <a:off x="6679377" y="3565950"/>
            <a:ext cx="1626873" cy="994200"/>
          </a:xfrm>
          <a:prstGeom prst="rect">
            <a:avLst/>
          </a:prstGeom>
          <a:noFill/>
          <a:ln>
            <a:noFill/>
          </a:ln>
        </p:spPr>
      </p:pic>
      <p:pic>
        <p:nvPicPr>
          <p:cNvPr id="433" name="Google Shape;433;p53"/>
          <p:cNvPicPr preferRelativeResize="0"/>
          <p:nvPr/>
        </p:nvPicPr>
        <p:blipFill>
          <a:blip r:embed="rId6">
            <a:alphaModFix/>
          </a:blip>
          <a:stretch>
            <a:fillRect/>
          </a:stretch>
        </p:blipFill>
        <p:spPr>
          <a:xfrm>
            <a:off x="4533200" y="2422950"/>
            <a:ext cx="1626873" cy="994200"/>
          </a:xfrm>
          <a:prstGeom prst="rect">
            <a:avLst/>
          </a:prstGeom>
          <a:noFill/>
          <a:ln>
            <a:noFill/>
          </a:ln>
        </p:spPr>
      </p:pic>
      <p:pic>
        <p:nvPicPr>
          <p:cNvPr id="434" name="Google Shape;434;p53"/>
          <p:cNvPicPr preferRelativeResize="0"/>
          <p:nvPr/>
        </p:nvPicPr>
        <p:blipFill>
          <a:blip r:embed="rId7">
            <a:alphaModFix/>
          </a:blip>
          <a:stretch>
            <a:fillRect/>
          </a:stretch>
        </p:blipFill>
        <p:spPr>
          <a:xfrm>
            <a:off x="4533200" y="3565950"/>
            <a:ext cx="1626873" cy="994200"/>
          </a:xfrm>
          <a:prstGeom prst="rect">
            <a:avLst/>
          </a:prstGeom>
          <a:noFill/>
          <a:ln>
            <a:noFill/>
          </a:ln>
        </p:spPr>
      </p:pic>
      <p:pic>
        <p:nvPicPr>
          <p:cNvPr id="435" name="Google Shape;435;p53"/>
          <p:cNvPicPr preferRelativeResize="0"/>
          <p:nvPr/>
        </p:nvPicPr>
        <p:blipFill>
          <a:blip r:embed="rId8">
            <a:alphaModFix/>
          </a:blip>
          <a:stretch>
            <a:fillRect/>
          </a:stretch>
        </p:blipFill>
        <p:spPr>
          <a:xfrm>
            <a:off x="6679377" y="2422950"/>
            <a:ext cx="1626873" cy="994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9" name="Shape 439"/>
        <p:cNvGrpSpPr/>
        <p:nvPr/>
      </p:nvGrpSpPr>
      <p:grpSpPr>
        <a:xfrm>
          <a:off x="0" y="0"/>
          <a:ext cx="0" cy="0"/>
          <a:chOff x="0" y="0"/>
          <a:chExt cx="0" cy="0"/>
        </a:xfrm>
      </p:grpSpPr>
      <p:sp>
        <p:nvSpPr>
          <p:cNvPr id="440" name="Google Shape;440;p54"/>
          <p:cNvSpPr/>
          <p:nvPr/>
        </p:nvSpPr>
        <p:spPr>
          <a:xfrm>
            <a:off x="5636025" y="1404525"/>
            <a:ext cx="2615400" cy="3372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4"/>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Example Data Pipeline and Model Architecture</a:t>
            </a:r>
            <a:endParaRPr/>
          </a:p>
        </p:txBody>
      </p:sp>
      <p:sp>
        <p:nvSpPr>
          <p:cNvPr id="442" name="Google Shape;442;p54"/>
          <p:cNvSpPr/>
          <p:nvPr/>
        </p:nvSpPr>
        <p:spPr>
          <a:xfrm>
            <a:off x="659975" y="1279950"/>
            <a:ext cx="927900" cy="30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Training Labels</a:t>
            </a:r>
            <a:endParaRPr sz="800"/>
          </a:p>
        </p:txBody>
      </p:sp>
      <p:sp>
        <p:nvSpPr>
          <p:cNvPr id="443" name="Google Shape;443;p54"/>
          <p:cNvSpPr/>
          <p:nvPr/>
        </p:nvSpPr>
        <p:spPr>
          <a:xfrm>
            <a:off x="1797588" y="1945750"/>
            <a:ext cx="927900" cy="30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Ground Station Data</a:t>
            </a:r>
            <a:endParaRPr sz="800"/>
          </a:p>
        </p:txBody>
      </p:sp>
      <p:sp>
        <p:nvSpPr>
          <p:cNvPr id="444" name="Google Shape;444;p54"/>
          <p:cNvSpPr/>
          <p:nvPr/>
        </p:nvSpPr>
        <p:spPr>
          <a:xfrm>
            <a:off x="660013" y="1945750"/>
            <a:ext cx="927900" cy="30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Training DataFrame</a:t>
            </a:r>
            <a:endParaRPr sz="800"/>
          </a:p>
        </p:txBody>
      </p:sp>
      <p:sp>
        <p:nvSpPr>
          <p:cNvPr id="445" name="Google Shape;445;p54"/>
          <p:cNvSpPr/>
          <p:nvPr/>
        </p:nvSpPr>
        <p:spPr>
          <a:xfrm>
            <a:off x="659988" y="2516000"/>
            <a:ext cx="927900" cy="30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Training DataFrame</a:t>
            </a:r>
            <a:endParaRPr sz="800"/>
          </a:p>
        </p:txBody>
      </p:sp>
      <p:sp>
        <p:nvSpPr>
          <p:cNvPr id="446" name="Google Shape;446;p54"/>
          <p:cNvSpPr/>
          <p:nvPr/>
        </p:nvSpPr>
        <p:spPr>
          <a:xfrm>
            <a:off x="660000" y="3086250"/>
            <a:ext cx="927900" cy="30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Training DataFrame</a:t>
            </a:r>
            <a:endParaRPr sz="800"/>
          </a:p>
        </p:txBody>
      </p:sp>
      <p:sp>
        <p:nvSpPr>
          <p:cNvPr id="447" name="Google Shape;447;p54"/>
          <p:cNvSpPr/>
          <p:nvPr/>
        </p:nvSpPr>
        <p:spPr>
          <a:xfrm>
            <a:off x="1797563" y="2516000"/>
            <a:ext cx="927900" cy="30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Additional Data</a:t>
            </a:r>
            <a:endParaRPr sz="800"/>
          </a:p>
        </p:txBody>
      </p:sp>
      <p:sp>
        <p:nvSpPr>
          <p:cNvPr id="448" name="Google Shape;448;p54"/>
          <p:cNvSpPr/>
          <p:nvPr/>
        </p:nvSpPr>
        <p:spPr>
          <a:xfrm>
            <a:off x="1797575" y="3086250"/>
            <a:ext cx="927900" cy="30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Paths To Imagery</a:t>
            </a:r>
            <a:endParaRPr sz="800"/>
          </a:p>
        </p:txBody>
      </p:sp>
      <p:sp>
        <p:nvSpPr>
          <p:cNvPr id="449" name="Google Shape;449;p54"/>
          <p:cNvSpPr/>
          <p:nvPr/>
        </p:nvSpPr>
        <p:spPr>
          <a:xfrm>
            <a:off x="3030825" y="2611550"/>
            <a:ext cx="927900" cy="306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MODIS </a:t>
            </a:r>
            <a:endParaRPr sz="800"/>
          </a:p>
          <a:p>
            <a:pPr indent="0" lvl="0" marL="0" rtl="0" algn="ctr">
              <a:spcBef>
                <a:spcPts val="0"/>
              </a:spcBef>
              <a:spcAft>
                <a:spcPts val="0"/>
              </a:spcAft>
              <a:buNone/>
            </a:pPr>
            <a:r>
              <a:rPr lang="en" sz="800"/>
              <a:t>Images</a:t>
            </a:r>
            <a:endParaRPr sz="800"/>
          </a:p>
        </p:txBody>
      </p:sp>
      <p:sp>
        <p:nvSpPr>
          <p:cNvPr id="450" name="Google Shape;450;p54"/>
          <p:cNvSpPr/>
          <p:nvPr/>
        </p:nvSpPr>
        <p:spPr>
          <a:xfrm>
            <a:off x="4108075" y="2611550"/>
            <a:ext cx="927900" cy="306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OTHER Images</a:t>
            </a:r>
            <a:endParaRPr sz="800"/>
          </a:p>
        </p:txBody>
      </p:sp>
      <p:sp>
        <p:nvSpPr>
          <p:cNvPr id="451" name="Google Shape;451;p54"/>
          <p:cNvSpPr/>
          <p:nvPr/>
        </p:nvSpPr>
        <p:spPr>
          <a:xfrm>
            <a:off x="1606650" y="2041300"/>
            <a:ext cx="172200" cy="114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4"/>
          <p:cNvSpPr/>
          <p:nvPr/>
        </p:nvSpPr>
        <p:spPr>
          <a:xfrm>
            <a:off x="1606638" y="2611550"/>
            <a:ext cx="172200" cy="114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4"/>
          <p:cNvSpPr/>
          <p:nvPr/>
        </p:nvSpPr>
        <p:spPr>
          <a:xfrm>
            <a:off x="1606638" y="3198300"/>
            <a:ext cx="172200" cy="114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4"/>
          <p:cNvSpPr/>
          <p:nvPr/>
        </p:nvSpPr>
        <p:spPr>
          <a:xfrm>
            <a:off x="1061700" y="1597325"/>
            <a:ext cx="95700" cy="306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4"/>
          <p:cNvSpPr/>
          <p:nvPr/>
        </p:nvSpPr>
        <p:spPr>
          <a:xfrm>
            <a:off x="1076125" y="2273025"/>
            <a:ext cx="95700" cy="221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4"/>
          <p:cNvSpPr/>
          <p:nvPr/>
        </p:nvSpPr>
        <p:spPr>
          <a:xfrm>
            <a:off x="1061700" y="2843275"/>
            <a:ext cx="95700" cy="221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4"/>
          <p:cNvSpPr/>
          <p:nvPr/>
        </p:nvSpPr>
        <p:spPr>
          <a:xfrm>
            <a:off x="5734025" y="1903325"/>
            <a:ext cx="927900" cy="3060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MODIS</a:t>
            </a:r>
            <a:r>
              <a:rPr lang="en" sz="800"/>
              <a:t> </a:t>
            </a:r>
            <a:endParaRPr sz="800"/>
          </a:p>
          <a:p>
            <a:pPr indent="0" lvl="0" marL="0" rtl="0" algn="ctr">
              <a:spcBef>
                <a:spcPts val="0"/>
              </a:spcBef>
              <a:spcAft>
                <a:spcPts val="0"/>
              </a:spcAft>
              <a:buNone/>
            </a:pPr>
            <a:r>
              <a:rPr lang="en" sz="800"/>
              <a:t>Image Model</a:t>
            </a:r>
            <a:endParaRPr sz="800"/>
          </a:p>
        </p:txBody>
      </p:sp>
      <p:sp>
        <p:nvSpPr>
          <p:cNvPr id="458" name="Google Shape;458;p54"/>
          <p:cNvSpPr/>
          <p:nvPr/>
        </p:nvSpPr>
        <p:spPr>
          <a:xfrm>
            <a:off x="7225525" y="1903325"/>
            <a:ext cx="927900" cy="3060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OTHER </a:t>
            </a:r>
            <a:endParaRPr sz="800"/>
          </a:p>
          <a:p>
            <a:pPr indent="0" lvl="0" marL="0" rtl="0" algn="ctr">
              <a:spcBef>
                <a:spcPts val="0"/>
              </a:spcBef>
              <a:spcAft>
                <a:spcPts val="0"/>
              </a:spcAft>
              <a:buNone/>
            </a:pPr>
            <a:r>
              <a:rPr lang="en" sz="800"/>
              <a:t> Image Models</a:t>
            </a:r>
            <a:endParaRPr sz="800"/>
          </a:p>
        </p:txBody>
      </p:sp>
      <p:sp>
        <p:nvSpPr>
          <p:cNvPr id="459" name="Google Shape;459;p54"/>
          <p:cNvSpPr/>
          <p:nvPr/>
        </p:nvSpPr>
        <p:spPr>
          <a:xfrm rot="10800000">
            <a:off x="2735625" y="2959100"/>
            <a:ext cx="793800" cy="4173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4"/>
          <p:cNvSpPr/>
          <p:nvPr/>
        </p:nvSpPr>
        <p:spPr>
          <a:xfrm rot="10800000">
            <a:off x="3405000" y="2959100"/>
            <a:ext cx="1167000" cy="4173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4"/>
          <p:cNvSpPr/>
          <p:nvPr/>
        </p:nvSpPr>
        <p:spPr>
          <a:xfrm>
            <a:off x="4429125" y="1903325"/>
            <a:ext cx="1285800" cy="675300"/>
          </a:xfrm>
          <a:prstGeom prst="bentArrow">
            <a:avLst>
              <a:gd fmla="val 25000" name="adj1"/>
              <a:gd fmla="val 25000" name="adj2"/>
              <a:gd fmla="val 25000" name="adj3"/>
              <a:gd fmla="val 43750" name="adj4"/>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4"/>
          <p:cNvSpPr/>
          <p:nvPr/>
        </p:nvSpPr>
        <p:spPr>
          <a:xfrm>
            <a:off x="3405000" y="1903325"/>
            <a:ext cx="1226400" cy="675300"/>
          </a:xfrm>
          <a:prstGeom prst="bentArrow">
            <a:avLst>
              <a:gd fmla="val 25000" name="adj1"/>
              <a:gd fmla="val 25000" name="adj2"/>
              <a:gd fmla="val 25000" name="adj3"/>
              <a:gd fmla="val 43750" name="adj4"/>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4"/>
          <p:cNvSpPr/>
          <p:nvPr/>
        </p:nvSpPr>
        <p:spPr>
          <a:xfrm>
            <a:off x="5897325" y="2611550"/>
            <a:ext cx="2092800" cy="3060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Feature Extraction</a:t>
            </a:r>
            <a:endParaRPr sz="800"/>
          </a:p>
        </p:txBody>
      </p:sp>
      <p:sp>
        <p:nvSpPr>
          <p:cNvPr id="464" name="Google Shape;464;p54"/>
          <p:cNvSpPr/>
          <p:nvPr/>
        </p:nvSpPr>
        <p:spPr>
          <a:xfrm>
            <a:off x="5897325" y="3510025"/>
            <a:ext cx="2092800" cy="3060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Linear Layers</a:t>
            </a:r>
            <a:endParaRPr sz="800"/>
          </a:p>
        </p:txBody>
      </p:sp>
      <p:sp>
        <p:nvSpPr>
          <p:cNvPr id="465" name="Google Shape;465;p54"/>
          <p:cNvSpPr/>
          <p:nvPr/>
        </p:nvSpPr>
        <p:spPr>
          <a:xfrm>
            <a:off x="5897325" y="4249150"/>
            <a:ext cx="2092800" cy="3060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Prediction</a:t>
            </a:r>
            <a:endParaRPr sz="800"/>
          </a:p>
        </p:txBody>
      </p:sp>
      <p:sp>
        <p:nvSpPr>
          <p:cNvPr id="466" name="Google Shape;466;p54"/>
          <p:cNvSpPr/>
          <p:nvPr/>
        </p:nvSpPr>
        <p:spPr>
          <a:xfrm flipH="1" rot="10800000">
            <a:off x="1061700" y="3413675"/>
            <a:ext cx="4820700" cy="345300"/>
          </a:xfrm>
          <a:prstGeom prst="bentArrow">
            <a:avLst>
              <a:gd fmla="val 25000" name="adj1"/>
              <a:gd fmla="val 25000" name="adj2"/>
              <a:gd fmla="val 25000" name="adj3"/>
              <a:gd fmla="val 43750" name="adj4"/>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4"/>
          <p:cNvSpPr/>
          <p:nvPr/>
        </p:nvSpPr>
        <p:spPr>
          <a:xfrm>
            <a:off x="6159775" y="2242003"/>
            <a:ext cx="95700" cy="345300"/>
          </a:xfrm>
          <a:prstGeom prst="downArrow">
            <a:avLst>
              <a:gd fmla="val 50000" name="adj1"/>
              <a:gd fmla="val 500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4"/>
          <p:cNvSpPr/>
          <p:nvPr/>
        </p:nvSpPr>
        <p:spPr>
          <a:xfrm>
            <a:off x="7641625" y="2237790"/>
            <a:ext cx="95700" cy="345300"/>
          </a:xfrm>
          <a:prstGeom prst="downArrow">
            <a:avLst>
              <a:gd fmla="val 50000" name="adj1"/>
              <a:gd fmla="val 500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4"/>
          <p:cNvSpPr/>
          <p:nvPr/>
        </p:nvSpPr>
        <p:spPr>
          <a:xfrm>
            <a:off x="6778875" y="2941388"/>
            <a:ext cx="329700" cy="544800"/>
          </a:xfrm>
          <a:prstGeom prst="downArrow">
            <a:avLst>
              <a:gd fmla="val 50000" name="adj1"/>
              <a:gd fmla="val 500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4"/>
          <p:cNvSpPr/>
          <p:nvPr/>
        </p:nvSpPr>
        <p:spPr>
          <a:xfrm>
            <a:off x="6778875" y="3859937"/>
            <a:ext cx="329700" cy="345300"/>
          </a:xfrm>
          <a:prstGeom prst="downArrow">
            <a:avLst>
              <a:gd fmla="val 50000" name="adj1"/>
              <a:gd fmla="val 500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4"/>
          <p:cNvSpPr/>
          <p:nvPr/>
        </p:nvSpPr>
        <p:spPr>
          <a:xfrm>
            <a:off x="243925" y="4770500"/>
            <a:ext cx="927900" cy="30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Tabular Data</a:t>
            </a:r>
            <a:endParaRPr sz="800"/>
          </a:p>
        </p:txBody>
      </p:sp>
      <p:sp>
        <p:nvSpPr>
          <p:cNvPr id="472" name="Google Shape;472;p54"/>
          <p:cNvSpPr/>
          <p:nvPr/>
        </p:nvSpPr>
        <p:spPr>
          <a:xfrm>
            <a:off x="1228800" y="4770500"/>
            <a:ext cx="927900" cy="306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Image Data</a:t>
            </a:r>
            <a:endParaRPr sz="800"/>
          </a:p>
        </p:txBody>
      </p:sp>
      <p:sp>
        <p:nvSpPr>
          <p:cNvPr id="473" name="Google Shape;473;p54"/>
          <p:cNvSpPr/>
          <p:nvPr/>
        </p:nvSpPr>
        <p:spPr>
          <a:xfrm>
            <a:off x="2213675" y="4770500"/>
            <a:ext cx="927900" cy="3060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Modelling</a:t>
            </a:r>
            <a:endParaRPr sz="800"/>
          </a:p>
        </p:txBody>
      </p:sp>
      <p:sp>
        <p:nvSpPr>
          <p:cNvPr id="474" name="Google Shape;474;p54"/>
          <p:cNvSpPr txBox="1"/>
          <p:nvPr/>
        </p:nvSpPr>
        <p:spPr>
          <a:xfrm>
            <a:off x="6202725" y="1470450"/>
            <a:ext cx="16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Pytorch Lightning</a:t>
            </a:r>
            <a:endParaRPr b="1">
              <a:latin typeface="Source Sans Pro"/>
              <a:ea typeface="Source Sans Pro"/>
              <a:cs typeface="Source Sans Pro"/>
              <a:sym typeface="Source Sans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8" name="Shape 478"/>
        <p:cNvGrpSpPr/>
        <p:nvPr/>
      </p:nvGrpSpPr>
      <p:grpSpPr>
        <a:xfrm>
          <a:off x="0" y="0"/>
          <a:ext cx="0" cy="0"/>
          <a:chOff x="0" y="0"/>
          <a:chExt cx="0" cy="0"/>
        </a:xfrm>
      </p:grpSpPr>
      <p:sp>
        <p:nvSpPr>
          <p:cNvPr id="479" name="Google Shape;479;p55"/>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EfficientNet B1 Pruned </a:t>
            </a:r>
            <a:endParaRPr/>
          </a:p>
        </p:txBody>
      </p:sp>
      <p:sp>
        <p:nvSpPr>
          <p:cNvPr id="480" name="Google Shape;480;p55"/>
          <p:cNvSpPr txBox="1"/>
          <p:nvPr>
            <p:ph idx="1" type="body"/>
          </p:nvPr>
        </p:nvSpPr>
        <p:spPr>
          <a:xfrm>
            <a:off x="132475" y="1359650"/>
            <a:ext cx="3157800" cy="3263400"/>
          </a:xfrm>
          <a:prstGeom prst="rect">
            <a:avLst/>
          </a:prstGeom>
        </p:spPr>
        <p:txBody>
          <a:bodyPr anchorCtr="0" anchor="t" bIns="34275" lIns="68575" spcFirstLastPara="1" rIns="68575" wrap="square" tIns="34275">
            <a:noAutofit/>
          </a:bodyPr>
          <a:lstStyle/>
          <a:p>
            <a:pPr indent="-311150" lvl="0" marL="457200" rtl="0" algn="l">
              <a:spcBef>
                <a:spcPts val="800"/>
              </a:spcBef>
              <a:spcAft>
                <a:spcPts val="0"/>
              </a:spcAft>
              <a:buSzPts val="1300"/>
              <a:buChar char="•"/>
            </a:pPr>
            <a:r>
              <a:rPr lang="en" sz="1300"/>
              <a:t>A very simple baseline model was fit to only the MODIS images.</a:t>
            </a:r>
            <a:br>
              <a:rPr lang="en" sz="1300"/>
            </a:br>
            <a:endParaRPr sz="1300"/>
          </a:p>
          <a:p>
            <a:pPr indent="-311150" lvl="0" marL="457200" rtl="0" algn="l">
              <a:spcBef>
                <a:spcPts val="0"/>
              </a:spcBef>
              <a:spcAft>
                <a:spcPts val="0"/>
              </a:spcAft>
              <a:buSzPts val="1300"/>
              <a:buChar char="•"/>
            </a:pPr>
            <a:r>
              <a:rPr lang="en" sz="1300"/>
              <a:t>Region was limited to the Sierra Nevadas to limit Model size</a:t>
            </a:r>
            <a:br>
              <a:rPr lang="en" sz="1300"/>
            </a:br>
            <a:endParaRPr sz="1300"/>
          </a:p>
          <a:p>
            <a:pPr indent="-311150" lvl="0" marL="457200" rtl="0" algn="l">
              <a:spcBef>
                <a:spcPts val="0"/>
              </a:spcBef>
              <a:spcAft>
                <a:spcPts val="0"/>
              </a:spcAft>
              <a:buSzPts val="1300"/>
              <a:buChar char="•"/>
            </a:pPr>
            <a:r>
              <a:rPr lang="en" sz="1300"/>
              <a:t>EfficientNet B1 Pruned was chosen for speed of training (~2.5 mins per Epoch)</a:t>
            </a:r>
            <a:br>
              <a:rPr lang="en" sz="1300"/>
            </a:br>
            <a:endParaRPr sz="1300"/>
          </a:p>
          <a:p>
            <a:pPr indent="-311150" lvl="0" marL="457200" rtl="0" algn="l">
              <a:spcBef>
                <a:spcPts val="0"/>
              </a:spcBef>
              <a:spcAft>
                <a:spcPts val="0"/>
              </a:spcAft>
              <a:buSzPts val="1300"/>
              <a:buChar char="•"/>
            </a:pPr>
            <a:r>
              <a:rPr lang="en" sz="1300"/>
              <a:t>A Stratified K-Fold was used on binned SWE data with 5 folds</a:t>
            </a:r>
            <a:br>
              <a:rPr lang="en" sz="1300"/>
            </a:br>
            <a:endParaRPr sz="1300"/>
          </a:p>
          <a:p>
            <a:pPr indent="-311150" lvl="0" marL="457200" rtl="0" algn="l">
              <a:spcBef>
                <a:spcPts val="0"/>
              </a:spcBef>
              <a:spcAft>
                <a:spcPts val="0"/>
              </a:spcAft>
              <a:buSzPts val="1300"/>
              <a:buChar char="•"/>
            </a:pPr>
            <a:r>
              <a:rPr b="1" lang="en" sz="1300">
                <a:latin typeface="Source Sans Pro"/>
                <a:ea typeface="Source Sans Pro"/>
                <a:cs typeface="Source Sans Pro"/>
                <a:sym typeface="Source Sans Pro"/>
              </a:rPr>
              <a:t>RESULTS (in RMSE):</a:t>
            </a:r>
            <a:endParaRPr sz="1300"/>
          </a:p>
          <a:p>
            <a:pPr indent="-311150" lvl="1" marL="914400" rtl="0" algn="l">
              <a:spcBef>
                <a:spcPts val="0"/>
              </a:spcBef>
              <a:spcAft>
                <a:spcPts val="0"/>
              </a:spcAft>
              <a:buSzPts val="1300"/>
              <a:buChar char="•"/>
            </a:pPr>
            <a:r>
              <a:rPr lang="en" sz="1300"/>
              <a:t>Best Model: 14.58 inches</a:t>
            </a:r>
            <a:endParaRPr sz="1300"/>
          </a:p>
          <a:p>
            <a:pPr indent="-311150" lvl="1" marL="914400" rtl="0" algn="l">
              <a:spcBef>
                <a:spcPts val="0"/>
              </a:spcBef>
              <a:spcAft>
                <a:spcPts val="0"/>
              </a:spcAft>
              <a:buSzPts val="1300"/>
              <a:buChar char="•"/>
            </a:pPr>
            <a:r>
              <a:rPr lang="en" sz="1300"/>
              <a:t>Worst Model: 16.65 inches</a:t>
            </a:r>
            <a:br>
              <a:rPr lang="en" sz="1300"/>
            </a:br>
            <a:endParaRPr sz="1300"/>
          </a:p>
          <a:p>
            <a:pPr indent="-311150" lvl="0" marL="457200" rtl="0" algn="l">
              <a:spcBef>
                <a:spcPts val="0"/>
              </a:spcBef>
              <a:spcAft>
                <a:spcPts val="0"/>
              </a:spcAft>
              <a:buSzPts val="1300"/>
              <a:buChar char="•"/>
            </a:pPr>
            <a:r>
              <a:rPr lang="en" sz="1300"/>
              <a:t>SWE Standard Deviation: 19.82 inches</a:t>
            </a:r>
            <a:endParaRPr sz="1300"/>
          </a:p>
          <a:p>
            <a:pPr indent="-311150" lvl="0" marL="457200" rtl="0" algn="l">
              <a:spcBef>
                <a:spcPts val="0"/>
              </a:spcBef>
              <a:spcAft>
                <a:spcPts val="0"/>
              </a:spcAft>
              <a:buSzPts val="1300"/>
              <a:buChar char="•"/>
            </a:pPr>
            <a:r>
              <a:rPr lang="en" sz="1300"/>
              <a:t>Competition best: ~3.5 inches</a:t>
            </a:r>
            <a:endParaRPr sz="1300"/>
          </a:p>
        </p:txBody>
      </p:sp>
      <p:pic>
        <p:nvPicPr>
          <p:cNvPr id="481" name="Google Shape;481;p55"/>
          <p:cNvPicPr preferRelativeResize="0"/>
          <p:nvPr/>
        </p:nvPicPr>
        <p:blipFill>
          <a:blip r:embed="rId3">
            <a:alphaModFix/>
          </a:blip>
          <a:stretch>
            <a:fillRect/>
          </a:stretch>
        </p:blipFill>
        <p:spPr>
          <a:xfrm>
            <a:off x="3290275" y="1041525"/>
            <a:ext cx="5710249" cy="39412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5" name="Shape 485"/>
        <p:cNvGrpSpPr/>
        <p:nvPr/>
      </p:nvGrpSpPr>
      <p:grpSpPr>
        <a:xfrm>
          <a:off x="0" y="0"/>
          <a:ext cx="0" cy="0"/>
          <a:chOff x="0" y="0"/>
          <a:chExt cx="0" cy="0"/>
        </a:xfrm>
      </p:grpSpPr>
      <p:sp>
        <p:nvSpPr>
          <p:cNvPr id="486" name="Google Shape;486;p56"/>
          <p:cNvSpPr txBox="1"/>
          <p:nvPr>
            <p:ph type="title"/>
          </p:nvPr>
        </p:nvSpPr>
        <p:spPr>
          <a:xfrm>
            <a:off x="342900" y="1577351"/>
            <a:ext cx="2886000" cy="1062900"/>
          </a:xfrm>
          <a:prstGeom prst="rect">
            <a:avLst/>
          </a:prstGeom>
        </p:spPr>
        <p:txBody>
          <a:bodyPr anchorCtr="0" anchor="b" bIns="34275" lIns="68575" spcFirstLastPara="1" rIns="68575" wrap="square" tIns="34275">
            <a:normAutofit fontScale="90000"/>
          </a:bodyPr>
          <a:lstStyle/>
          <a:p>
            <a:pPr indent="0" lvl="0" marL="0" rtl="0" algn="l">
              <a:spcBef>
                <a:spcPts val="0"/>
              </a:spcBef>
              <a:spcAft>
                <a:spcPts val="0"/>
              </a:spcAft>
              <a:buNone/>
            </a:pPr>
            <a:r>
              <a:rPr lang="en"/>
              <a:t>Stage 2</a:t>
            </a:r>
            <a:endParaRPr/>
          </a:p>
          <a:p>
            <a:pPr indent="0" lvl="0" marL="0" rtl="0" algn="l">
              <a:spcBef>
                <a:spcPts val="0"/>
              </a:spcBef>
              <a:spcAft>
                <a:spcPts val="0"/>
              </a:spcAft>
              <a:buNone/>
            </a:pPr>
            <a:r>
              <a:rPr lang="en"/>
              <a:t>Modeling </a:t>
            </a:r>
            <a:endParaRPr/>
          </a:p>
          <a:p>
            <a:pPr indent="0" lvl="0" marL="0" rtl="0" algn="l">
              <a:spcBef>
                <a:spcPts val="0"/>
              </a:spcBef>
              <a:spcAft>
                <a:spcPts val="0"/>
              </a:spcAft>
              <a:buNone/>
            </a:pPr>
            <a:r>
              <a:rPr lang="en"/>
              <a:t>Ground Water</a:t>
            </a:r>
            <a:endParaRPr/>
          </a:p>
        </p:txBody>
      </p:sp>
      <p:pic>
        <p:nvPicPr>
          <p:cNvPr id="487" name="Google Shape;487;p56"/>
          <p:cNvPicPr preferRelativeResize="0"/>
          <p:nvPr>
            <p:ph idx="2" type="pic"/>
          </p:nvPr>
        </p:nvPicPr>
        <p:blipFill rotWithShape="1">
          <a:blip r:embed="rId3">
            <a:alphaModFix/>
          </a:blip>
          <a:srcRect b="0" l="25000" r="25000" t="0"/>
          <a:stretch/>
        </p:blipFill>
        <p:spPr>
          <a:xfrm>
            <a:off x="3523066" y="1200150"/>
            <a:ext cx="2057400" cy="2743200"/>
          </a:xfrm>
          <a:prstGeom prst="rect">
            <a:avLst/>
          </a:prstGeom>
        </p:spPr>
      </p:pic>
      <p:sp>
        <p:nvSpPr>
          <p:cNvPr id="488" name="Google Shape;488;p56"/>
          <p:cNvSpPr txBox="1"/>
          <p:nvPr>
            <p:ph idx="1" type="body"/>
          </p:nvPr>
        </p:nvSpPr>
        <p:spPr>
          <a:xfrm>
            <a:off x="6234448" y="1419950"/>
            <a:ext cx="2497200" cy="2303700"/>
          </a:xfrm>
          <a:prstGeom prst="rect">
            <a:avLst/>
          </a:prstGeom>
        </p:spPr>
        <p:txBody>
          <a:bodyPr anchorCtr="0" anchor="ctr" bIns="34275" lIns="68575" spcFirstLastPara="1" rIns="68575" wrap="square" tIns="34275">
            <a:normAutofit/>
          </a:bodyPr>
          <a:lstStyle/>
          <a:p>
            <a:pPr indent="0" lvl="0" marL="0" rtl="0" algn="l">
              <a:lnSpc>
                <a:spcPct val="90000"/>
              </a:lnSpc>
              <a:spcBef>
                <a:spcPts val="800"/>
              </a:spcBef>
              <a:spcAft>
                <a:spcPts val="0"/>
              </a:spcAft>
              <a:buClr>
                <a:schemeClr val="dk1"/>
              </a:buClr>
              <a:buSzPts val="1100"/>
              <a:buFont typeface="Arial"/>
              <a:buNone/>
            </a:pPr>
            <a:r>
              <a:rPr lang="en" sz="1600">
                <a:solidFill>
                  <a:srgbClr val="757070"/>
                </a:solidFill>
              </a:rPr>
              <a:t>Considerations for Modeling</a:t>
            </a:r>
            <a:endParaRPr sz="1600">
              <a:solidFill>
                <a:srgbClr val="757070"/>
              </a:solidFill>
            </a:endParaRPr>
          </a:p>
          <a:p>
            <a:pPr indent="0" lvl="0" marL="0" rtl="0" algn="l">
              <a:lnSpc>
                <a:spcPct val="90000"/>
              </a:lnSpc>
              <a:spcBef>
                <a:spcPts val="800"/>
              </a:spcBef>
              <a:spcAft>
                <a:spcPts val="0"/>
              </a:spcAft>
              <a:buClr>
                <a:schemeClr val="dk1"/>
              </a:buClr>
              <a:buSzPts val="1100"/>
              <a:buFont typeface="Arial"/>
              <a:buNone/>
            </a:pPr>
            <a:r>
              <a:rPr lang="en" sz="1600">
                <a:solidFill>
                  <a:srgbClr val="757070"/>
                </a:solidFill>
              </a:rPr>
              <a:t>Brief Overview of Approach</a:t>
            </a:r>
            <a:endParaRPr sz="1600">
              <a:solidFill>
                <a:srgbClr val="75707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2" name="Shape 492"/>
        <p:cNvGrpSpPr/>
        <p:nvPr/>
      </p:nvGrpSpPr>
      <p:grpSpPr>
        <a:xfrm>
          <a:off x="0" y="0"/>
          <a:ext cx="0" cy="0"/>
          <a:chOff x="0" y="0"/>
          <a:chExt cx="0" cy="0"/>
        </a:xfrm>
      </p:grpSpPr>
      <p:sp>
        <p:nvSpPr>
          <p:cNvPr id="493" name="Google Shape;493;p57"/>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Upcoming: Modeling Groundwater from Snow</a:t>
            </a:r>
            <a:endParaRPr/>
          </a:p>
        </p:txBody>
      </p:sp>
      <p:sp>
        <p:nvSpPr>
          <p:cNvPr id="494" name="Google Shape;494;p57"/>
          <p:cNvSpPr txBox="1"/>
          <p:nvPr>
            <p:ph idx="1" type="body"/>
          </p:nvPr>
        </p:nvSpPr>
        <p:spPr>
          <a:xfrm>
            <a:off x="4631900" y="1352100"/>
            <a:ext cx="4284600" cy="3280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500"/>
              <a:t>Groundwater Modeling is highly complex on its own.</a:t>
            </a:r>
            <a:endParaRPr sz="1500"/>
          </a:p>
          <a:p>
            <a:pPr indent="0" lvl="0" marL="0" rtl="0" algn="l">
              <a:spcBef>
                <a:spcPts val="800"/>
              </a:spcBef>
              <a:spcAft>
                <a:spcPts val="0"/>
              </a:spcAft>
              <a:buNone/>
            </a:pPr>
            <a:r>
              <a:rPr lang="en" sz="1500"/>
              <a:t>Highly</a:t>
            </a:r>
            <a:r>
              <a:rPr lang="en" sz="1500"/>
              <a:t> dependent on </a:t>
            </a:r>
            <a:r>
              <a:rPr b="1" lang="en" sz="1500">
                <a:latin typeface="Source Sans Pro"/>
                <a:ea typeface="Source Sans Pro"/>
                <a:cs typeface="Source Sans Pro"/>
                <a:sym typeface="Source Sans Pro"/>
              </a:rPr>
              <a:t>Natural </a:t>
            </a:r>
            <a:r>
              <a:rPr b="1" lang="en" sz="1500">
                <a:latin typeface="Source Sans Pro"/>
                <a:ea typeface="Source Sans Pro"/>
                <a:cs typeface="Source Sans Pro"/>
                <a:sym typeface="Source Sans Pro"/>
              </a:rPr>
              <a:t>structures</a:t>
            </a:r>
            <a:r>
              <a:rPr lang="en" sz="1500"/>
              <a:t> (geology, permeability of sediments, drainage basin shape, natural disruptions) and </a:t>
            </a:r>
            <a:r>
              <a:rPr b="1" lang="en" sz="1500">
                <a:latin typeface="Source Sans Pro"/>
                <a:ea typeface="Source Sans Pro"/>
                <a:cs typeface="Source Sans Pro"/>
                <a:sym typeface="Source Sans Pro"/>
              </a:rPr>
              <a:t>Anthropogenic impacts</a:t>
            </a:r>
            <a:r>
              <a:rPr lang="en" sz="1500"/>
              <a:t> (dams, </a:t>
            </a:r>
            <a:r>
              <a:rPr lang="en" sz="1500"/>
              <a:t>subsurface</a:t>
            </a:r>
            <a:r>
              <a:rPr lang="en" sz="1500"/>
              <a:t> structures, diversion of drainage, removal/use of water)</a:t>
            </a:r>
            <a:endParaRPr sz="1500"/>
          </a:p>
        </p:txBody>
      </p:sp>
      <p:pic>
        <p:nvPicPr>
          <p:cNvPr id="495" name="Google Shape;495;p57"/>
          <p:cNvPicPr preferRelativeResize="0"/>
          <p:nvPr/>
        </p:nvPicPr>
        <p:blipFill rotWithShape="1">
          <a:blip r:embed="rId3">
            <a:alphaModFix/>
          </a:blip>
          <a:srcRect b="0" l="0" r="29433" t="0"/>
          <a:stretch/>
        </p:blipFill>
        <p:spPr>
          <a:xfrm>
            <a:off x="443701" y="1151125"/>
            <a:ext cx="4016275" cy="3818800"/>
          </a:xfrm>
          <a:prstGeom prst="rect">
            <a:avLst/>
          </a:prstGeom>
          <a:noFill/>
          <a:ln>
            <a:noFill/>
          </a:ln>
        </p:spPr>
      </p:pic>
      <p:pic>
        <p:nvPicPr>
          <p:cNvPr descr="Diagram illustrating the water recharge process with emphasis on time it takes to recharge.&#10;&#10;https://www.researchgate.net/profile/Dirk-Mallants/publication/302559179/figure/fig6/AS:359982580158466@1462837943349/dealised-cross-section-showing-groundwater-flow-paths-from-recharge-to-discharge-areas.png" id="496" name="Google Shape;496;p57" title="Ground Water Recharge diagram"/>
          <p:cNvPicPr preferRelativeResize="0"/>
          <p:nvPr/>
        </p:nvPicPr>
        <p:blipFill>
          <a:blip r:embed="rId4">
            <a:alphaModFix/>
          </a:blip>
          <a:stretch>
            <a:fillRect/>
          </a:stretch>
        </p:blipFill>
        <p:spPr>
          <a:xfrm>
            <a:off x="4714878" y="2850025"/>
            <a:ext cx="2811250" cy="1967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0" name="Shape 500"/>
        <p:cNvGrpSpPr/>
        <p:nvPr/>
      </p:nvGrpSpPr>
      <p:grpSpPr>
        <a:xfrm>
          <a:off x="0" y="0"/>
          <a:ext cx="0" cy="0"/>
          <a:chOff x="0" y="0"/>
          <a:chExt cx="0" cy="0"/>
        </a:xfrm>
      </p:grpSpPr>
      <p:sp>
        <p:nvSpPr>
          <p:cNvPr id="501" name="Google Shape;501;p58"/>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Overview of Approach</a:t>
            </a:r>
            <a:endParaRPr/>
          </a:p>
        </p:txBody>
      </p:sp>
      <p:sp>
        <p:nvSpPr>
          <p:cNvPr id="502" name="Google Shape;502;p5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36550" lvl="0" marL="457200" rtl="0" algn="l">
              <a:spcBef>
                <a:spcPts val="800"/>
              </a:spcBef>
              <a:spcAft>
                <a:spcPts val="0"/>
              </a:spcAft>
              <a:buSzPts val="1700"/>
              <a:buChar char="•"/>
            </a:pPr>
            <a:r>
              <a:rPr lang="en" sz="1700"/>
              <a:t>Leverage as many existing </a:t>
            </a:r>
            <a:r>
              <a:rPr lang="en" sz="1700"/>
              <a:t>water table</a:t>
            </a:r>
            <a:r>
              <a:rPr lang="en" sz="1700"/>
              <a:t> models as possible</a:t>
            </a:r>
            <a:endParaRPr sz="1700"/>
          </a:p>
          <a:p>
            <a:pPr indent="-336550" lvl="0" marL="457200" rtl="0" algn="l">
              <a:spcBef>
                <a:spcPts val="0"/>
              </a:spcBef>
              <a:spcAft>
                <a:spcPts val="0"/>
              </a:spcAft>
              <a:buSzPts val="1700"/>
              <a:buChar char="•"/>
            </a:pPr>
            <a:r>
              <a:rPr lang="en" sz="1700"/>
              <a:t>Utilize our SWE predictions for a more nuanced estimate</a:t>
            </a:r>
            <a:endParaRPr sz="1700"/>
          </a:p>
          <a:p>
            <a:pPr indent="-336550" lvl="0" marL="457200" rtl="0" algn="l">
              <a:spcBef>
                <a:spcPts val="0"/>
              </a:spcBef>
              <a:spcAft>
                <a:spcPts val="0"/>
              </a:spcAft>
              <a:buSzPts val="1700"/>
              <a:buChar char="•"/>
            </a:pPr>
            <a:r>
              <a:rPr lang="en" sz="1700"/>
              <a:t>Creation of a forecasting tool that incorporates mins and maxs with buffers and regions for error. </a:t>
            </a:r>
            <a:endParaRPr sz="1700"/>
          </a:p>
          <a:p>
            <a:pPr indent="0" lvl="0" marL="0" rtl="0" algn="l">
              <a:spcBef>
                <a:spcPts val="800"/>
              </a:spcBef>
              <a:spcAft>
                <a:spcPts val="0"/>
              </a:spcAft>
              <a:buNone/>
            </a:pPr>
            <a:r>
              <a:t/>
            </a:r>
            <a:endParaRPr sz="1600"/>
          </a:p>
          <a:p>
            <a:pPr indent="0" lvl="0" marL="0" rtl="0" algn="l">
              <a:spcBef>
                <a:spcPts val="800"/>
              </a:spcBef>
              <a:spcAft>
                <a:spcPts val="0"/>
              </a:spcAft>
              <a:buNone/>
            </a:pPr>
            <a:r>
              <a:rPr b="1" lang="en" sz="1600">
                <a:latin typeface="Source Sans Pro"/>
                <a:ea typeface="Source Sans Pro"/>
                <a:cs typeface="Source Sans Pro"/>
                <a:sym typeface="Source Sans Pro"/>
              </a:rPr>
              <a:t>End Product: Usable dashboard with weekly updating</a:t>
            </a:r>
            <a:endParaRPr b="1" sz="1600">
              <a:latin typeface="Source Sans Pro"/>
              <a:ea typeface="Source Sans Pro"/>
              <a:cs typeface="Source Sans Pro"/>
              <a:sym typeface="Source Sans Pro"/>
            </a:endParaRPr>
          </a:p>
          <a:p>
            <a:pPr indent="0" lvl="0" marL="0" rtl="0" algn="l">
              <a:spcBef>
                <a:spcPts val="800"/>
              </a:spcBef>
              <a:spcAft>
                <a:spcPts val="0"/>
              </a:spcAft>
              <a:buNone/>
            </a:pPr>
            <a:r>
              <a:t/>
            </a:r>
            <a:endParaRPr sz="1600"/>
          </a:p>
          <a:p>
            <a:pPr indent="0" lvl="0" marL="0" rtl="0" algn="l">
              <a:spcBef>
                <a:spcPts val="800"/>
              </a:spcBef>
              <a:spcAft>
                <a:spcPts val="0"/>
              </a:spcAft>
              <a:buNone/>
            </a:pPr>
            <a:r>
              <a:t/>
            </a:r>
            <a:endParaRPr sz="1600"/>
          </a:p>
          <a:p>
            <a:pPr indent="0" lvl="0" marL="0" rtl="0" algn="l">
              <a:spcBef>
                <a:spcPts val="800"/>
              </a:spcBef>
              <a:spcAft>
                <a:spcPts val="0"/>
              </a:spcAft>
              <a:buNone/>
            </a:pPr>
            <a:r>
              <a:rPr i="1" lang="en" sz="1500"/>
              <a:t>** Stage 2 is still conceptual and will take shape as we transition from Stage 1</a:t>
            </a:r>
            <a:endParaRPr i="1" sz="1500"/>
          </a:p>
          <a:p>
            <a:pPr indent="0" lvl="0" marL="0" rtl="0" algn="l">
              <a:spcBef>
                <a:spcPts val="800"/>
              </a:spcBef>
              <a:spcAft>
                <a:spcPts val="0"/>
              </a:spcAft>
              <a:buNone/>
            </a:pPr>
            <a:r>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cxnSp>
        <p:nvCxnSpPr>
          <p:cNvPr id="227" name="Google Shape;227;p32"/>
          <p:cNvCxnSpPr/>
          <p:nvPr/>
        </p:nvCxnSpPr>
        <p:spPr>
          <a:xfrm>
            <a:off x="2727900" y="1893300"/>
            <a:ext cx="4956300" cy="813900"/>
          </a:xfrm>
          <a:prstGeom prst="straightConnector1">
            <a:avLst/>
          </a:prstGeom>
          <a:noFill/>
          <a:ln cap="flat" cmpd="sng" w="9525">
            <a:solidFill>
              <a:schemeClr val="dk2"/>
            </a:solidFill>
            <a:prstDash val="solid"/>
            <a:round/>
            <a:headEnd len="med" w="med" type="none"/>
            <a:tailEnd len="med" w="med" type="none"/>
          </a:ln>
        </p:spPr>
      </p:cxnSp>
      <p:sp>
        <p:nvSpPr>
          <p:cNvPr id="228" name="Google Shape;228;p32"/>
          <p:cNvSpPr/>
          <p:nvPr/>
        </p:nvSpPr>
        <p:spPr>
          <a:xfrm>
            <a:off x="3103775" y="618500"/>
            <a:ext cx="2575500" cy="89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434343"/>
                </a:solidFill>
              </a:rPr>
              <a:t>Convene with Experts &amp; Literature Review</a:t>
            </a:r>
            <a:endParaRPr sz="900">
              <a:solidFill>
                <a:srgbClr val="434343"/>
              </a:solidFill>
            </a:endParaRPr>
          </a:p>
          <a:p>
            <a:pPr indent="0" lvl="0" marL="0" rtl="0" algn="l">
              <a:spcBef>
                <a:spcPts val="0"/>
              </a:spcBef>
              <a:spcAft>
                <a:spcPts val="0"/>
              </a:spcAft>
              <a:buNone/>
            </a:pPr>
            <a:r>
              <a:rPr lang="en" sz="900">
                <a:solidFill>
                  <a:srgbClr val="434343"/>
                </a:solidFill>
              </a:rPr>
              <a:t>Identification of Data Sources</a:t>
            </a:r>
            <a:endParaRPr sz="900">
              <a:solidFill>
                <a:srgbClr val="434343"/>
              </a:solidFill>
            </a:endParaRPr>
          </a:p>
          <a:p>
            <a:pPr indent="0" lvl="0" marL="0" rtl="0" algn="l">
              <a:spcBef>
                <a:spcPts val="0"/>
              </a:spcBef>
              <a:spcAft>
                <a:spcPts val="0"/>
              </a:spcAft>
              <a:buNone/>
            </a:pPr>
            <a:r>
              <a:rPr lang="en" sz="900">
                <a:solidFill>
                  <a:srgbClr val="434343"/>
                </a:solidFill>
              </a:rPr>
              <a:t>Definition of Testability Space</a:t>
            </a:r>
            <a:endParaRPr sz="900">
              <a:solidFill>
                <a:srgbClr val="434343"/>
              </a:solidFill>
            </a:endParaRPr>
          </a:p>
          <a:p>
            <a:pPr indent="0" lvl="0" marL="0" rtl="0" algn="l">
              <a:spcBef>
                <a:spcPts val="0"/>
              </a:spcBef>
              <a:spcAft>
                <a:spcPts val="0"/>
              </a:spcAft>
              <a:buNone/>
            </a:pPr>
            <a:r>
              <a:rPr lang="en" sz="900">
                <a:solidFill>
                  <a:srgbClr val="434343"/>
                </a:solidFill>
              </a:rPr>
              <a:t>Model Draft</a:t>
            </a:r>
            <a:endParaRPr sz="900">
              <a:solidFill>
                <a:srgbClr val="434343"/>
              </a:solidFill>
            </a:endParaRPr>
          </a:p>
          <a:p>
            <a:pPr indent="0" lvl="0" marL="0" rtl="0" algn="l">
              <a:spcBef>
                <a:spcPts val="0"/>
              </a:spcBef>
              <a:spcAft>
                <a:spcPts val="0"/>
              </a:spcAft>
              <a:buNone/>
            </a:pPr>
            <a:r>
              <a:rPr lang="en" sz="900">
                <a:solidFill>
                  <a:srgbClr val="434343"/>
                </a:solidFill>
              </a:rPr>
              <a:t>Final Model &amp; Results</a:t>
            </a:r>
            <a:endParaRPr sz="900">
              <a:solidFill>
                <a:srgbClr val="434343"/>
              </a:solidFill>
            </a:endParaRPr>
          </a:p>
        </p:txBody>
      </p:sp>
      <p:sp>
        <p:nvSpPr>
          <p:cNvPr id="229" name="Google Shape;229;p32"/>
          <p:cNvSpPr/>
          <p:nvPr/>
        </p:nvSpPr>
        <p:spPr>
          <a:xfrm>
            <a:off x="5679275" y="618525"/>
            <a:ext cx="2453100" cy="89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434343"/>
                </a:solidFill>
              </a:rPr>
              <a:t>Final Project Write Up</a:t>
            </a:r>
            <a:endParaRPr sz="900">
              <a:solidFill>
                <a:srgbClr val="434343"/>
              </a:solidFill>
            </a:endParaRPr>
          </a:p>
          <a:p>
            <a:pPr indent="0" lvl="0" marL="0" rtl="0" algn="l">
              <a:spcBef>
                <a:spcPts val="0"/>
              </a:spcBef>
              <a:spcAft>
                <a:spcPts val="0"/>
              </a:spcAft>
              <a:buNone/>
            </a:pPr>
            <a:r>
              <a:rPr lang="en" sz="900">
                <a:solidFill>
                  <a:srgbClr val="434343"/>
                </a:solidFill>
              </a:rPr>
              <a:t>Final Presentation</a:t>
            </a:r>
            <a:endParaRPr sz="900">
              <a:solidFill>
                <a:srgbClr val="434343"/>
              </a:solidFill>
            </a:endParaRPr>
          </a:p>
          <a:p>
            <a:pPr indent="0" lvl="0" marL="0" rtl="0" algn="l">
              <a:spcBef>
                <a:spcPts val="0"/>
              </a:spcBef>
              <a:spcAft>
                <a:spcPts val="0"/>
              </a:spcAft>
              <a:buNone/>
            </a:pPr>
            <a:r>
              <a:rPr lang="en" sz="900">
                <a:solidFill>
                  <a:srgbClr val="434343"/>
                </a:solidFill>
              </a:rPr>
              <a:t>Capstone Showcase Deliverables</a:t>
            </a:r>
            <a:endParaRPr sz="900">
              <a:solidFill>
                <a:srgbClr val="434343"/>
              </a:solidFill>
            </a:endParaRPr>
          </a:p>
          <a:p>
            <a:pPr indent="0" lvl="0" marL="0" rtl="0" algn="l">
              <a:spcBef>
                <a:spcPts val="0"/>
              </a:spcBef>
              <a:spcAft>
                <a:spcPts val="0"/>
              </a:spcAft>
              <a:buNone/>
            </a:pPr>
            <a:r>
              <a:rPr lang="en" sz="900">
                <a:solidFill>
                  <a:srgbClr val="434343"/>
                </a:solidFill>
              </a:rPr>
              <a:t>Sharing of Results </a:t>
            </a:r>
            <a:r>
              <a:rPr lang="en" sz="900">
                <a:solidFill>
                  <a:srgbClr val="434343"/>
                </a:solidFill>
              </a:rPr>
              <a:t>with</a:t>
            </a:r>
            <a:r>
              <a:rPr lang="en" sz="900">
                <a:solidFill>
                  <a:srgbClr val="434343"/>
                </a:solidFill>
              </a:rPr>
              <a:t> Professors</a:t>
            </a:r>
            <a:endParaRPr sz="900">
              <a:solidFill>
                <a:srgbClr val="434343"/>
              </a:solidFill>
            </a:endParaRPr>
          </a:p>
          <a:p>
            <a:pPr indent="0" lvl="0" marL="0" rtl="0" algn="l">
              <a:spcBef>
                <a:spcPts val="0"/>
              </a:spcBef>
              <a:spcAft>
                <a:spcPts val="0"/>
              </a:spcAft>
              <a:buNone/>
            </a:pPr>
            <a:r>
              <a:t/>
            </a:r>
            <a:endParaRPr sz="900">
              <a:solidFill>
                <a:srgbClr val="434343"/>
              </a:solidFill>
            </a:endParaRPr>
          </a:p>
        </p:txBody>
      </p:sp>
      <p:sp>
        <p:nvSpPr>
          <p:cNvPr id="230" name="Google Shape;230;p32"/>
          <p:cNvSpPr/>
          <p:nvPr/>
        </p:nvSpPr>
        <p:spPr>
          <a:xfrm>
            <a:off x="5533075" y="1511900"/>
            <a:ext cx="2828700" cy="436800"/>
          </a:xfrm>
          <a:prstGeom prst="homePlate">
            <a:avLst>
              <a:gd fmla="val 50000"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Project Wrap Up</a:t>
            </a:r>
            <a:endParaRPr/>
          </a:p>
        </p:txBody>
      </p:sp>
      <p:sp>
        <p:nvSpPr>
          <p:cNvPr id="231" name="Google Shape;231;p32"/>
          <p:cNvSpPr/>
          <p:nvPr/>
        </p:nvSpPr>
        <p:spPr>
          <a:xfrm>
            <a:off x="3081450" y="1511900"/>
            <a:ext cx="2828700" cy="436800"/>
          </a:xfrm>
          <a:prstGeom prst="homePlate">
            <a:avLst>
              <a:gd fmla="val 50000"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Stage 2</a:t>
            </a:r>
            <a:endParaRPr/>
          </a:p>
        </p:txBody>
      </p:sp>
      <p:sp>
        <p:nvSpPr>
          <p:cNvPr id="232" name="Google Shape;232;p32"/>
          <p:cNvSpPr txBox="1"/>
          <p:nvPr>
            <p:ph type="title"/>
          </p:nvPr>
        </p:nvSpPr>
        <p:spPr>
          <a:xfrm>
            <a:off x="528275" y="517700"/>
            <a:ext cx="25755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Timeline &amp; Progress</a:t>
            </a:r>
            <a:endParaRPr/>
          </a:p>
        </p:txBody>
      </p:sp>
      <p:sp>
        <p:nvSpPr>
          <p:cNvPr id="233" name="Google Shape;233;p32"/>
          <p:cNvSpPr/>
          <p:nvPr/>
        </p:nvSpPr>
        <p:spPr>
          <a:xfrm>
            <a:off x="506375" y="1511900"/>
            <a:ext cx="2828700" cy="436800"/>
          </a:xfrm>
          <a:prstGeom prst="homePlate">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Stage 1</a:t>
            </a:r>
            <a:endParaRPr/>
          </a:p>
        </p:txBody>
      </p:sp>
      <p:cxnSp>
        <p:nvCxnSpPr>
          <p:cNvPr id="234" name="Google Shape;234;p32"/>
          <p:cNvCxnSpPr/>
          <p:nvPr/>
        </p:nvCxnSpPr>
        <p:spPr>
          <a:xfrm>
            <a:off x="590250" y="4332275"/>
            <a:ext cx="7604100" cy="0"/>
          </a:xfrm>
          <a:prstGeom prst="straightConnector1">
            <a:avLst/>
          </a:prstGeom>
          <a:noFill/>
          <a:ln cap="flat" cmpd="sng" w="9525">
            <a:solidFill>
              <a:schemeClr val="dk2"/>
            </a:solidFill>
            <a:prstDash val="solid"/>
            <a:round/>
            <a:headEnd len="med" w="med" type="none"/>
            <a:tailEnd len="med" w="med" type="none"/>
          </a:ln>
        </p:spPr>
      </p:cxnSp>
      <p:sp>
        <p:nvSpPr>
          <p:cNvPr id="235" name="Google Shape;235;p32"/>
          <p:cNvSpPr txBox="1"/>
          <p:nvPr/>
        </p:nvSpPr>
        <p:spPr>
          <a:xfrm>
            <a:off x="200950" y="2517475"/>
            <a:ext cx="1721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Source Sans Pro Light"/>
                <a:ea typeface="Source Sans Pro Light"/>
                <a:cs typeface="Source Sans Pro Light"/>
                <a:sym typeface="Source Sans Pro Light"/>
              </a:rPr>
              <a:t>Literature Review &amp; </a:t>
            </a:r>
            <a:endParaRPr sz="1300">
              <a:latin typeface="Source Sans Pro Light"/>
              <a:ea typeface="Source Sans Pro Light"/>
              <a:cs typeface="Source Sans Pro Light"/>
              <a:sym typeface="Source Sans Pro Light"/>
            </a:endParaRPr>
          </a:p>
          <a:p>
            <a:pPr indent="0" lvl="0" marL="0" rtl="0" algn="ctr">
              <a:spcBef>
                <a:spcPts val="0"/>
              </a:spcBef>
              <a:spcAft>
                <a:spcPts val="0"/>
              </a:spcAft>
              <a:buNone/>
            </a:pPr>
            <a:r>
              <a:rPr lang="en" sz="1300">
                <a:latin typeface="Source Sans Pro Light"/>
                <a:ea typeface="Source Sans Pro Light"/>
                <a:cs typeface="Source Sans Pro Light"/>
                <a:sym typeface="Source Sans Pro Light"/>
              </a:rPr>
              <a:t>Meet With Experts</a:t>
            </a:r>
            <a:endParaRPr sz="1300">
              <a:latin typeface="Source Sans Pro Light"/>
              <a:ea typeface="Source Sans Pro Light"/>
              <a:cs typeface="Source Sans Pro Light"/>
              <a:sym typeface="Source Sans Pro Light"/>
            </a:endParaRPr>
          </a:p>
        </p:txBody>
      </p:sp>
      <p:sp>
        <p:nvSpPr>
          <p:cNvPr id="236" name="Google Shape;236;p32"/>
          <p:cNvSpPr txBox="1"/>
          <p:nvPr/>
        </p:nvSpPr>
        <p:spPr>
          <a:xfrm>
            <a:off x="5796950" y="3564425"/>
            <a:ext cx="2008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latin typeface="Source Sans Pro"/>
                <a:ea typeface="Source Sans Pro"/>
                <a:cs typeface="Source Sans Pro"/>
                <a:sym typeface="Source Sans Pro"/>
              </a:rPr>
              <a:t>Competition Deadline </a:t>
            </a:r>
            <a:endParaRPr b="1" sz="1300">
              <a:latin typeface="Source Sans Pro"/>
              <a:ea typeface="Source Sans Pro"/>
              <a:cs typeface="Source Sans Pro"/>
              <a:sym typeface="Source Sans Pro"/>
            </a:endParaRPr>
          </a:p>
          <a:p>
            <a:pPr indent="0" lvl="0" marL="0" rtl="0" algn="ctr">
              <a:spcBef>
                <a:spcPts val="0"/>
              </a:spcBef>
              <a:spcAft>
                <a:spcPts val="0"/>
              </a:spcAft>
              <a:buNone/>
            </a:pPr>
            <a:r>
              <a:rPr b="1" lang="en" sz="1300">
                <a:latin typeface="Source Sans Pro"/>
                <a:ea typeface="Source Sans Pro"/>
                <a:cs typeface="Source Sans Pro"/>
                <a:sym typeface="Source Sans Pro"/>
              </a:rPr>
              <a:t>February 15th</a:t>
            </a:r>
            <a:endParaRPr b="1" sz="1300">
              <a:latin typeface="Source Sans Pro"/>
              <a:ea typeface="Source Sans Pro"/>
              <a:cs typeface="Source Sans Pro"/>
              <a:sym typeface="Source Sans Pro"/>
            </a:endParaRPr>
          </a:p>
        </p:txBody>
      </p:sp>
      <p:sp>
        <p:nvSpPr>
          <p:cNvPr id="237" name="Google Shape;237;p32"/>
          <p:cNvSpPr txBox="1"/>
          <p:nvPr/>
        </p:nvSpPr>
        <p:spPr>
          <a:xfrm>
            <a:off x="7177125" y="2974675"/>
            <a:ext cx="1514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Refinement of </a:t>
            </a:r>
            <a:endParaRPr sz="1300"/>
          </a:p>
          <a:p>
            <a:pPr indent="0" lvl="0" marL="0" rtl="0" algn="ctr">
              <a:spcBef>
                <a:spcPts val="0"/>
              </a:spcBef>
              <a:spcAft>
                <a:spcPts val="0"/>
              </a:spcAft>
              <a:buNone/>
            </a:pPr>
            <a:r>
              <a:rPr lang="en" sz="1300"/>
              <a:t>Model for Sierras</a:t>
            </a:r>
            <a:endParaRPr sz="1300"/>
          </a:p>
        </p:txBody>
      </p:sp>
      <p:sp>
        <p:nvSpPr>
          <p:cNvPr id="238" name="Google Shape;238;p32"/>
          <p:cNvSpPr txBox="1"/>
          <p:nvPr/>
        </p:nvSpPr>
        <p:spPr>
          <a:xfrm>
            <a:off x="873950" y="3329725"/>
            <a:ext cx="1221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Source Sans Pro Light"/>
                <a:ea typeface="Source Sans Pro Light"/>
                <a:cs typeface="Source Sans Pro Light"/>
                <a:sym typeface="Source Sans Pro Light"/>
              </a:rPr>
              <a:t>EDA &amp; Data </a:t>
            </a:r>
            <a:endParaRPr sz="1300">
              <a:latin typeface="Source Sans Pro Light"/>
              <a:ea typeface="Source Sans Pro Light"/>
              <a:cs typeface="Source Sans Pro Light"/>
              <a:sym typeface="Source Sans Pro Light"/>
            </a:endParaRPr>
          </a:p>
          <a:p>
            <a:pPr indent="0" lvl="0" marL="0" rtl="0" algn="ctr">
              <a:spcBef>
                <a:spcPts val="0"/>
              </a:spcBef>
              <a:spcAft>
                <a:spcPts val="0"/>
              </a:spcAft>
              <a:buNone/>
            </a:pPr>
            <a:r>
              <a:rPr lang="en" sz="1300">
                <a:latin typeface="Source Sans Pro Light"/>
                <a:ea typeface="Source Sans Pro Light"/>
                <a:cs typeface="Source Sans Pro Light"/>
                <a:sym typeface="Source Sans Pro Light"/>
              </a:rPr>
              <a:t>Wrangling</a:t>
            </a:r>
            <a:endParaRPr sz="1300">
              <a:latin typeface="Source Sans Pro Light"/>
              <a:ea typeface="Source Sans Pro Light"/>
              <a:cs typeface="Source Sans Pro Light"/>
              <a:sym typeface="Source Sans Pro Light"/>
            </a:endParaRPr>
          </a:p>
        </p:txBody>
      </p:sp>
      <p:sp>
        <p:nvSpPr>
          <p:cNvPr id="239" name="Google Shape;239;p32"/>
          <p:cNvSpPr txBox="1"/>
          <p:nvPr/>
        </p:nvSpPr>
        <p:spPr>
          <a:xfrm>
            <a:off x="2086175" y="3058800"/>
            <a:ext cx="14313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Source Sans Pro Light"/>
                <a:ea typeface="Source Sans Pro Light"/>
                <a:cs typeface="Source Sans Pro Light"/>
                <a:sym typeface="Source Sans Pro Light"/>
              </a:rPr>
              <a:t>Initial Modeling:</a:t>
            </a:r>
            <a:endParaRPr sz="1300">
              <a:latin typeface="Source Sans Pro Light"/>
              <a:ea typeface="Source Sans Pro Light"/>
              <a:cs typeface="Source Sans Pro Light"/>
              <a:sym typeface="Source Sans Pro Light"/>
            </a:endParaRPr>
          </a:p>
          <a:p>
            <a:pPr indent="0" lvl="0" marL="0" rtl="0" algn="ctr">
              <a:spcBef>
                <a:spcPts val="0"/>
              </a:spcBef>
              <a:spcAft>
                <a:spcPts val="0"/>
              </a:spcAft>
              <a:buNone/>
            </a:pPr>
            <a:r>
              <a:rPr lang="en" sz="1000">
                <a:latin typeface="Source Sans Pro Light"/>
                <a:ea typeface="Source Sans Pro Light"/>
                <a:cs typeface="Source Sans Pro Light"/>
                <a:sym typeface="Source Sans Pro Light"/>
              </a:rPr>
              <a:t>MODIS, SNOTEL, CDEC data only</a:t>
            </a:r>
            <a:endParaRPr sz="1000">
              <a:latin typeface="Source Sans Pro Light"/>
              <a:ea typeface="Source Sans Pro Light"/>
              <a:cs typeface="Source Sans Pro Light"/>
              <a:sym typeface="Source Sans Pro Light"/>
            </a:endParaRPr>
          </a:p>
        </p:txBody>
      </p:sp>
      <p:sp>
        <p:nvSpPr>
          <p:cNvPr id="240" name="Google Shape;240;p32"/>
          <p:cNvSpPr txBox="1"/>
          <p:nvPr/>
        </p:nvSpPr>
        <p:spPr>
          <a:xfrm>
            <a:off x="3179250" y="3510575"/>
            <a:ext cx="17217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Source Sans Pro Light"/>
                <a:ea typeface="Source Sans Pro Light"/>
                <a:cs typeface="Source Sans Pro Light"/>
                <a:sym typeface="Source Sans Pro Light"/>
              </a:rPr>
              <a:t>Second Model:</a:t>
            </a:r>
            <a:endParaRPr sz="1300">
              <a:latin typeface="Source Sans Pro Light"/>
              <a:ea typeface="Source Sans Pro Light"/>
              <a:cs typeface="Source Sans Pro Light"/>
              <a:sym typeface="Source Sans Pro Light"/>
            </a:endParaRPr>
          </a:p>
          <a:p>
            <a:pPr indent="0" lvl="0" marL="0" rtl="0" algn="ctr">
              <a:spcBef>
                <a:spcPts val="0"/>
              </a:spcBef>
              <a:spcAft>
                <a:spcPts val="0"/>
              </a:spcAft>
              <a:buNone/>
            </a:pPr>
            <a:r>
              <a:rPr lang="en" sz="1000">
                <a:latin typeface="Source Sans Pro Light"/>
                <a:ea typeface="Source Sans Pro Light"/>
                <a:cs typeface="Source Sans Pro Light"/>
                <a:sym typeface="Source Sans Pro Light"/>
              </a:rPr>
              <a:t>Adding Copernicus, </a:t>
            </a:r>
            <a:endParaRPr sz="1000">
              <a:latin typeface="Source Sans Pro Light"/>
              <a:ea typeface="Source Sans Pro Light"/>
              <a:cs typeface="Source Sans Pro Light"/>
              <a:sym typeface="Source Sans Pro Light"/>
            </a:endParaRPr>
          </a:p>
          <a:p>
            <a:pPr indent="0" lvl="0" marL="0" rtl="0" algn="ctr">
              <a:spcBef>
                <a:spcPts val="0"/>
              </a:spcBef>
              <a:spcAft>
                <a:spcPts val="0"/>
              </a:spcAft>
              <a:buNone/>
            </a:pPr>
            <a:r>
              <a:rPr lang="en" sz="1000">
                <a:latin typeface="Source Sans Pro Light"/>
                <a:ea typeface="Source Sans Pro Light"/>
                <a:cs typeface="Source Sans Pro Light"/>
                <a:sym typeface="Source Sans Pro Light"/>
              </a:rPr>
              <a:t>Improved Station Pairing </a:t>
            </a:r>
            <a:endParaRPr sz="1000">
              <a:latin typeface="Source Sans Pro Light"/>
              <a:ea typeface="Source Sans Pro Light"/>
              <a:cs typeface="Source Sans Pro Light"/>
              <a:sym typeface="Source Sans Pro Light"/>
            </a:endParaRPr>
          </a:p>
        </p:txBody>
      </p:sp>
      <p:sp>
        <p:nvSpPr>
          <p:cNvPr id="241" name="Google Shape;241;p32"/>
          <p:cNvSpPr txBox="1"/>
          <p:nvPr/>
        </p:nvSpPr>
        <p:spPr>
          <a:xfrm>
            <a:off x="4518075" y="2974675"/>
            <a:ext cx="20082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Third Model:</a:t>
            </a:r>
            <a:endParaRPr sz="1300"/>
          </a:p>
          <a:p>
            <a:pPr indent="0" lvl="0" marL="0" rtl="0" algn="ctr">
              <a:spcBef>
                <a:spcPts val="0"/>
              </a:spcBef>
              <a:spcAft>
                <a:spcPts val="0"/>
              </a:spcAft>
              <a:buNone/>
            </a:pPr>
            <a:r>
              <a:rPr lang="en" sz="1000"/>
              <a:t>Addition of Sentinel 1, 2 Data, refinement of other metrics</a:t>
            </a:r>
            <a:endParaRPr sz="1000"/>
          </a:p>
        </p:txBody>
      </p:sp>
      <p:cxnSp>
        <p:nvCxnSpPr>
          <p:cNvPr id="242" name="Google Shape;242;p32"/>
          <p:cNvCxnSpPr/>
          <p:nvPr/>
        </p:nvCxnSpPr>
        <p:spPr>
          <a:xfrm rot="10800000">
            <a:off x="605575" y="3132625"/>
            <a:ext cx="0" cy="1199700"/>
          </a:xfrm>
          <a:prstGeom prst="straightConnector1">
            <a:avLst/>
          </a:prstGeom>
          <a:noFill/>
          <a:ln cap="flat" cmpd="sng" w="9525">
            <a:solidFill>
              <a:schemeClr val="dk2"/>
            </a:solidFill>
            <a:prstDash val="solid"/>
            <a:round/>
            <a:headEnd len="med" w="med" type="none"/>
            <a:tailEnd len="med" w="med" type="none"/>
          </a:ln>
        </p:spPr>
      </p:cxnSp>
      <p:cxnSp>
        <p:nvCxnSpPr>
          <p:cNvPr id="243" name="Google Shape;243;p32"/>
          <p:cNvCxnSpPr/>
          <p:nvPr/>
        </p:nvCxnSpPr>
        <p:spPr>
          <a:xfrm rot="10800000">
            <a:off x="1786675" y="3913825"/>
            <a:ext cx="0" cy="418500"/>
          </a:xfrm>
          <a:prstGeom prst="straightConnector1">
            <a:avLst/>
          </a:prstGeom>
          <a:noFill/>
          <a:ln cap="flat" cmpd="sng" w="9525">
            <a:solidFill>
              <a:schemeClr val="dk2"/>
            </a:solidFill>
            <a:prstDash val="solid"/>
            <a:round/>
            <a:headEnd len="med" w="med" type="none"/>
            <a:tailEnd len="med" w="med" type="none"/>
          </a:ln>
        </p:spPr>
      </p:cxnSp>
      <p:cxnSp>
        <p:nvCxnSpPr>
          <p:cNvPr id="244" name="Google Shape;244;p32"/>
          <p:cNvCxnSpPr/>
          <p:nvPr/>
        </p:nvCxnSpPr>
        <p:spPr>
          <a:xfrm rot="10800000">
            <a:off x="3806575" y="4206825"/>
            <a:ext cx="0" cy="122100"/>
          </a:xfrm>
          <a:prstGeom prst="straightConnector1">
            <a:avLst/>
          </a:prstGeom>
          <a:noFill/>
          <a:ln cap="flat" cmpd="sng" w="9525">
            <a:solidFill>
              <a:schemeClr val="dk2"/>
            </a:solidFill>
            <a:prstDash val="solid"/>
            <a:round/>
            <a:headEnd len="med" w="med" type="none"/>
            <a:tailEnd len="med" w="med" type="none"/>
          </a:ln>
        </p:spPr>
      </p:cxnSp>
      <p:cxnSp>
        <p:nvCxnSpPr>
          <p:cNvPr id="245" name="Google Shape;245;p32"/>
          <p:cNvCxnSpPr/>
          <p:nvPr/>
        </p:nvCxnSpPr>
        <p:spPr>
          <a:xfrm rot="10800000">
            <a:off x="7442175" y="4019725"/>
            <a:ext cx="0" cy="312600"/>
          </a:xfrm>
          <a:prstGeom prst="straightConnector1">
            <a:avLst/>
          </a:prstGeom>
          <a:noFill/>
          <a:ln cap="flat" cmpd="sng" w="9525">
            <a:solidFill>
              <a:schemeClr val="dk2"/>
            </a:solidFill>
            <a:prstDash val="solid"/>
            <a:round/>
            <a:headEnd len="med" w="med" type="none"/>
            <a:tailEnd len="med" w="med" type="none"/>
          </a:ln>
        </p:spPr>
      </p:cxnSp>
      <p:cxnSp>
        <p:nvCxnSpPr>
          <p:cNvPr id="246" name="Google Shape;246;p32"/>
          <p:cNvCxnSpPr/>
          <p:nvPr/>
        </p:nvCxnSpPr>
        <p:spPr>
          <a:xfrm rot="10800000">
            <a:off x="2892850" y="3742825"/>
            <a:ext cx="0" cy="58950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32"/>
          <p:cNvCxnSpPr>
            <a:endCxn id="241" idx="2"/>
          </p:cNvCxnSpPr>
          <p:nvPr/>
        </p:nvCxnSpPr>
        <p:spPr>
          <a:xfrm rot="10800000">
            <a:off x="5522175" y="3667375"/>
            <a:ext cx="0" cy="664800"/>
          </a:xfrm>
          <a:prstGeom prst="straightConnector1">
            <a:avLst/>
          </a:prstGeom>
          <a:noFill/>
          <a:ln cap="flat" cmpd="sng" w="9525">
            <a:solidFill>
              <a:schemeClr val="dk2"/>
            </a:solidFill>
            <a:prstDash val="solid"/>
            <a:round/>
            <a:headEnd len="med" w="med" type="none"/>
            <a:tailEnd len="med" w="med" type="none"/>
          </a:ln>
        </p:spPr>
      </p:cxnSp>
      <p:cxnSp>
        <p:nvCxnSpPr>
          <p:cNvPr id="248" name="Google Shape;248;p32"/>
          <p:cNvCxnSpPr/>
          <p:nvPr/>
        </p:nvCxnSpPr>
        <p:spPr>
          <a:xfrm rot="10800000">
            <a:off x="8194350" y="3564025"/>
            <a:ext cx="0" cy="768300"/>
          </a:xfrm>
          <a:prstGeom prst="straightConnector1">
            <a:avLst/>
          </a:prstGeom>
          <a:noFill/>
          <a:ln cap="flat" cmpd="sng" w="9525">
            <a:solidFill>
              <a:schemeClr val="dk2"/>
            </a:solidFill>
            <a:prstDash val="solid"/>
            <a:round/>
            <a:headEnd len="med" w="med" type="none"/>
            <a:tailEnd len="med" w="med" type="none"/>
          </a:ln>
        </p:spPr>
      </p:cxnSp>
      <p:sp>
        <p:nvSpPr>
          <p:cNvPr id="249" name="Google Shape;249;p32"/>
          <p:cNvSpPr/>
          <p:nvPr/>
        </p:nvSpPr>
        <p:spPr>
          <a:xfrm>
            <a:off x="4622650" y="4170950"/>
            <a:ext cx="328800" cy="312600"/>
          </a:xfrm>
          <a:prstGeom prst="star5">
            <a:avLst>
              <a:gd fmla="val 19098" name="adj"/>
              <a:gd fmla="val 105146" name="hf"/>
              <a:gd fmla="val 110557" name="vf"/>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txBox="1"/>
          <p:nvPr/>
        </p:nvSpPr>
        <p:spPr>
          <a:xfrm>
            <a:off x="4181000" y="4496875"/>
            <a:ext cx="1221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Source Sans Pro SemiBold"/>
                <a:ea typeface="Source Sans Pro SemiBold"/>
                <a:cs typeface="Source Sans Pro SemiBold"/>
                <a:sym typeface="Source Sans Pro SemiBold"/>
              </a:rPr>
              <a:t>TODAY</a:t>
            </a:r>
            <a:endParaRPr sz="900">
              <a:latin typeface="Source Sans Pro SemiBold"/>
              <a:ea typeface="Source Sans Pro SemiBold"/>
              <a:cs typeface="Source Sans Pro SemiBold"/>
              <a:sym typeface="Source Sans Pro SemiBold"/>
            </a:endParaRPr>
          </a:p>
        </p:txBody>
      </p:sp>
      <p:cxnSp>
        <p:nvCxnSpPr>
          <p:cNvPr id="251" name="Google Shape;251;p32"/>
          <p:cNvCxnSpPr/>
          <p:nvPr/>
        </p:nvCxnSpPr>
        <p:spPr>
          <a:xfrm>
            <a:off x="512725" y="1893300"/>
            <a:ext cx="8100" cy="512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6" name="Shape 506"/>
        <p:cNvGrpSpPr/>
        <p:nvPr/>
      </p:nvGrpSpPr>
      <p:grpSpPr>
        <a:xfrm>
          <a:off x="0" y="0"/>
          <a:ext cx="0" cy="0"/>
          <a:chOff x="0" y="0"/>
          <a:chExt cx="0" cy="0"/>
        </a:xfrm>
      </p:grpSpPr>
      <p:sp>
        <p:nvSpPr>
          <p:cNvPr id="507" name="Google Shape;507;p59"/>
          <p:cNvSpPr txBox="1"/>
          <p:nvPr>
            <p:ph type="title"/>
          </p:nvPr>
        </p:nvSpPr>
        <p:spPr>
          <a:xfrm>
            <a:off x="342900" y="1577351"/>
            <a:ext cx="2886000" cy="10629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Next Steps</a:t>
            </a:r>
            <a:endParaRPr/>
          </a:p>
        </p:txBody>
      </p:sp>
      <p:pic>
        <p:nvPicPr>
          <p:cNvPr id="508" name="Google Shape;508;p59"/>
          <p:cNvPicPr preferRelativeResize="0"/>
          <p:nvPr>
            <p:ph idx="2" type="pic"/>
          </p:nvPr>
        </p:nvPicPr>
        <p:blipFill rotWithShape="1">
          <a:blip r:embed="rId3">
            <a:alphaModFix/>
          </a:blip>
          <a:srcRect b="0" l="25000" r="25000" t="0"/>
          <a:stretch/>
        </p:blipFill>
        <p:spPr>
          <a:xfrm>
            <a:off x="3523066" y="1200150"/>
            <a:ext cx="2057400" cy="27432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2" name="Shape 512"/>
        <p:cNvGrpSpPr/>
        <p:nvPr/>
      </p:nvGrpSpPr>
      <p:grpSpPr>
        <a:xfrm>
          <a:off x="0" y="0"/>
          <a:ext cx="0" cy="0"/>
          <a:chOff x="0" y="0"/>
          <a:chExt cx="0" cy="0"/>
        </a:xfrm>
      </p:grpSpPr>
      <p:sp>
        <p:nvSpPr>
          <p:cNvPr id="513" name="Google Shape;513;p60"/>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Next Steps</a:t>
            </a:r>
            <a:endParaRPr/>
          </a:p>
        </p:txBody>
      </p:sp>
      <p:sp>
        <p:nvSpPr>
          <p:cNvPr id="514" name="Google Shape;514;p6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 sz="1800">
                <a:latin typeface="Source Sans Pro"/>
                <a:ea typeface="Source Sans Pro"/>
                <a:cs typeface="Source Sans Pro"/>
                <a:sym typeface="Source Sans Pro"/>
              </a:rPr>
              <a:t>Stage 1:</a:t>
            </a:r>
            <a:endParaRPr b="1" sz="1800">
              <a:latin typeface="Source Sans Pro"/>
              <a:ea typeface="Source Sans Pro"/>
              <a:cs typeface="Source Sans Pro"/>
              <a:sym typeface="Source Sans Pro"/>
            </a:endParaRPr>
          </a:p>
          <a:p>
            <a:pPr indent="0" lvl="0" marL="0" rtl="0" algn="l">
              <a:spcBef>
                <a:spcPts val="800"/>
              </a:spcBef>
              <a:spcAft>
                <a:spcPts val="0"/>
              </a:spcAft>
              <a:buNone/>
            </a:pPr>
            <a:r>
              <a:rPr lang="en" sz="1800"/>
              <a:t>Finish the data staging/prep and incorporate additional data sources to model.</a:t>
            </a:r>
            <a:endParaRPr sz="1800"/>
          </a:p>
          <a:p>
            <a:pPr indent="0" lvl="0" marL="0" rtl="0" algn="l">
              <a:spcBef>
                <a:spcPts val="800"/>
              </a:spcBef>
              <a:spcAft>
                <a:spcPts val="0"/>
              </a:spcAft>
              <a:buNone/>
            </a:pPr>
            <a:r>
              <a:rPr lang="en" sz="1800"/>
              <a:t>Refine model parameters.</a:t>
            </a:r>
            <a:endParaRPr sz="1800"/>
          </a:p>
          <a:p>
            <a:pPr indent="0" lvl="0" marL="0" rtl="0" algn="l">
              <a:spcBef>
                <a:spcPts val="800"/>
              </a:spcBef>
              <a:spcAft>
                <a:spcPts val="0"/>
              </a:spcAft>
              <a:buNone/>
            </a:pPr>
            <a:r>
              <a:rPr lang="en" sz="1800"/>
              <a:t>Refine calculated inputs</a:t>
            </a:r>
            <a:endParaRPr sz="1800"/>
          </a:p>
          <a:p>
            <a:pPr indent="-342900" lvl="0" marL="457200" rtl="0" algn="l">
              <a:spcBef>
                <a:spcPts val="800"/>
              </a:spcBef>
              <a:spcAft>
                <a:spcPts val="0"/>
              </a:spcAft>
              <a:buSzPts val="1800"/>
              <a:buChar char="•"/>
            </a:pPr>
            <a:r>
              <a:rPr lang="en" sz="1800"/>
              <a:t>Station weights</a:t>
            </a:r>
            <a:endParaRPr sz="1800"/>
          </a:p>
          <a:p>
            <a:pPr indent="-342900" lvl="0" marL="457200" rtl="0" algn="l">
              <a:spcBef>
                <a:spcPts val="0"/>
              </a:spcBef>
              <a:spcAft>
                <a:spcPts val="0"/>
              </a:spcAft>
              <a:buSzPts val="1800"/>
              <a:buChar char="•"/>
            </a:pPr>
            <a:r>
              <a:rPr lang="en" sz="1800"/>
              <a:t>Raw data vs. change detection in s</a:t>
            </a:r>
            <a:r>
              <a:rPr lang="en" sz="1800"/>
              <a:t>atellite</a:t>
            </a:r>
            <a:r>
              <a:rPr lang="en" sz="1800"/>
              <a:t> bands</a:t>
            </a:r>
            <a:endParaRPr sz="1800"/>
          </a:p>
          <a:p>
            <a:pPr indent="-342900" lvl="0" marL="457200" rtl="0" algn="l">
              <a:spcBef>
                <a:spcPts val="0"/>
              </a:spcBef>
              <a:spcAft>
                <a:spcPts val="0"/>
              </a:spcAft>
              <a:buSzPts val="1800"/>
              <a:buChar char="•"/>
            </a:pPr>
            <a:r>
              <a:rPr lang="en" sz="1800"/>
              <a:t>Adjustments for appropriate weather metrics</a:t>
            </a:r>
            <a:endParaRPr sz="1800"/>
          </a:p>
          <a:p>
            <a:pPr indent="0" lvl="0" marL="0" rtl="0" algn="l">
              <a:spcBef>
                <a:spcPts val="800"/>
              </a:spcBef>
              <a:spcAft>
                <a:spcPts val="0"/>
              </a:spcAft>
              <a:buNone/>
            </a:pPr>
            <a:r>
              <a:rPr lang="en" sz="1800"/>
              <a:t>Prepare for competition submission</a:t>
            </a:r>
            <a:endParaRPr sz="1800"/>
          </a:p>
          <a:p>
            <a:pPr indent="0" lvl="0" marL="0" rtl="0" algn="l">
              <a:spcBef>
                <a:spcPts val="800"/>
              </a:spcBef>
              <a:spcAft>
                <a:spcPts val="0"/>
              </a:spcAft>
              <a:buNone/>
            </a:pPr>
            <a:r>
              <a:rPr b="1" lang="en" sz="1800">
                <a:latin typeface="Source Sans Pro"/>
                <a:ea typeface="Source Sans Pro"/>
                <a:cs typeface="Source Sans Pro"/>
                <a:sym typeface="Source Sans Pro"/>
              </a:rPr>
              <a:t>Stage 2: </a:t>
            </a:r>
            <a:endParaRPr b="1" sz="1800">
              <a:latin typeface="Source Sans Pro"/>
              <a:ea typeface="Source Sans Pro"/>
              <a:cs typeface="Source Sans Pro"/>
              <a:sym typeface="Source Sans Pro"/>
            </a:endParaRPr>
          </a:p>
          <a:p>
            <a:pPr indent="0" lvl="0" marL="0" rtl="0" algn="l">
              <a:spcBef>
                <a:spcPts val="800"/>
              </a:spcBef>
              <a:spcAft>
                <a:spcPts val="0"/>
              </a:spcAft>
              <a:buNone/>
            </a:pPr>
            <a:r>
              <a:rPr lang="en" sz="1800"/>
              <a:t>Scope and Begin</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8" name="Shape 518"/>
        <p:cNvGrpSpPr/>
        <p:nvPr/>
      </p:nvGrpSpPr>
      <p:grpSpPr>
        <a:xfrm>
          <a:off x="0" y="0"/>
          <a:ext cx="0" cy="0"/>
          <a:chOff x="0" y="0"/>
          <a:chExt cx="0" cy="0"/>
        </a:xfrm>
      </p:grpSpPr>
      <p:sp>
        <p:nvSpPr>
          <p:cNvPr id="519" name="Google Shape;519;p61"/>
          <p:cNvSpPr/>
          <p:nvPr>
            <p:ph idx="2" type="pic"/>
          </p:nvPr>
        </p:nvSpPr>
        <p:spPr>
          <a:xfrm>
            <a:off x="344043" y="308610"/>
            <a:ext cx="8455800" cy="4402800"/>
          </a:xfrm>
          <a:prstGeom prst="rect">
            <a:avLst/>
          </a:prstGeom>
        </p:spPr>
      </p:sp>
      <p:sp>
        <p:nvSpPr>
          <p:cNvPr id="520" name="Google Shape;520;p61"/>
          <p:cNvSpPr txBox="1"/>
          <p:nvPr>
            <p:ph type="ctrTitle"/>
          </p:nvPr>
        </p:nvSpPr>
        <p:spPr>
          <a:xfrm>
            <a:off x="342901" y="2617968"/>
            <a:ext cx="3429000" cy="926400"/>
          </a:xfrm>
          <a:prstGeom prst="rect">
            <a:avLst/>
          </a:prstGeom>
        </p:spPr>
        <p:txBody>
          <a:bodyPr anchorCtr="0" anchor="b" bIns="102875" lIns="342900" spcFirstLastPara="1" rIns="68575" wrap="square" tIns="34275">
            <a:normAutofit/>
          </a:bodyPr>
          <a:lstStyle/>
          <a:p>
            <a:pPr indent="0" lvl="0" marL="0" rtl="0" algn="l">
              <a:spcBef>
                <a:spcPts val="0"/>
              </a:spcBef>
              <a:spcAft>
                <a:spcPts val="0"/>
              </a:spcAft>
              <a:buNone/>
            </a:pPr>
            <a:r>
              <a:rPr lang="en"/>
              <a:t>Questions?</a:t>
            </a:r>
            <a:endParaRPr/>
          </a:p>
        </p:txBody>
      </p:sp>
      <p:sp>
        <p:nvSpPr>
          <p:cNvPr id="521" name="Google Shape;521;p61"/>
          <p:cNvSpPr txBox="1"/>
          <p:nvPr>
            <p:ph idx="1" type="subTitle"/>
          </p:nvPr>
        </p:nvSpPr>
        <p:spPr>
          <a:xfrm>
            <a:off x="342899" y="3544505"/>
            <a:ext cx="3429000" cy="985800"/>
          </a:xfrm>
          <a:prstGeom prst="rect">
            <a:avLst/>
          </a:prstGeom>
        </p:spPr>
        <p:txBody>
          <a:bodyPr anchorCtr="0" anchor="t" bIns="34275" lIns="377175" spcFirstLastPara="1" rIns="1577325" wrap="square" tIns="34275">
            <a:normAutofit/>
          </a:bodyPr>
          <a:lstStyle/>
          <a:p>
            <a:pPr indent="0" lvl="0" marL="0" rtl="0" algn="l">
              <a:spcBef>
                <a:spcPts val="800"/>
              </a:spcBef>
              <a:spcAft>
                <a:spcPts val="0"/>
              </a:spcAft>
              <a:buNone/>
            </a:pPr>
            <a:r>
              <a:rPr lang="en"/>
              <a:t>Thank you!</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5" name="Shape 525"/>
        <p:cNvGrpSpPr/>
        <p:nvPr/>
      </p:nvGrpSpPr>
      <p:grpSpPr>
        <a:xfrm>
          <a:off x="0" y="0"/>
          <a:ext cx="0" cy="0"/>
          <a:chOff x="0" y="0"/>
          <a:chExt cx="0" cy="0"/>
        </a:xfrm>
      </p:grpSpPr>
      <p:sp>
        <p:nvSpPr>
          <p:cNvPr id="526" name="Google Shape;526;p62"/>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References</a:t>
            </a:r>
            <a:endParaRPr/>
          </a:p>
        </p:txBody>
      </p:sp>
      <p:sp>
        <p:nvSpPr>
          <p:cNvPr id="527" name="Google Shape;527;p6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298450" lvl="0" marL="457200" rtl="0" algn="l">
              <a:lnSpc>
                <a:spcPct val="115000"/>
              </a:lnSpc>
              <a:spcBef>
                <a:spcPts val="800"/>
              </a:spcBef>
              <a:spcAft>
                <a:spcPts val="0"/>
              </a:spcAft>
              <a:buSzPts val="1100"/>
              <a:buChar char="•"/>
            </a:pPr>
            <a:r>
              <a:rPr lang="en"/>
              <a:t>Ahamed, Aakash, et al. “Assessing the Utility of Remote Sensing Data to Accurately Estimate Changes in Groundwater Storage.” Science of The Total Environment, vol. 807, Feb. 2022, p. 150635. ScienceDirect, https://doi.org/10.1016/j.scitotenv.2021.150635 . </a:t>
            </a:r>
            <a:endParaRPr/>
          </a:p>
          <a:p>
            <a:pPr indent="-298450" lvl="0" marL="457200" rtl="0" algn="l">
              <a:lnSpc>
                <a:spcPct val="115000"/>
              </a:lnSpc>
              <a:spcBef>
                <a:spcPts val="0"/>
              </a:spcBef>
              <a:spcAft>
                <a:spcPts val="0"/>
              </a:spcAft>
              <a:buSzPts val="1100"/>
              <a:buChar char="•"/>
            </a:pPr>
            <a:r>
              <a:rPr lang="en"/>
              <a:t>Aschauer, Johannes, and Christoph Marty. “Evaluating Methods for Reconstructing Large Gaps in Historic Snow Depth Time Series.” Geoscientific Instrumentation, Methods and Data Systems, vol. 10, no. 2, Nov. 2021, pp. 297–312. gi.copernicus.org, https://doi.org/10.5194/gi-10-297-2021 .</a:t>
            </a:r>
            <a:endParaRPr/>
          </a:p>
          <a:p>
            <a:pPr indent="-298450" lvl="0" marL="457200" rtl="0" algn="l">
              <a:lnSpc>
                <a:spcPct val="115000"/>
              </a:lnSpc>
              <a:spcBef>
                <a:spcPts val="0"/>
              </a:spcBef>
              <a:spcAft>
                <a:spcPts val="0"/>
              </a:spcAft>
              <a:buSzPts val="1100"/>
              <a:buChar char="•"/>
            </a:pPr>
            <a:r>
              <a:rPr lang="en"/>
              <a:t>Huning, Laurie S., and Steven A. Margulis. “Investigating the Variability of High-Elevation Seasonal Orographic Snowfall Enhancement and Its Drivers across Sierra Nevada, California.” Journal of Hydrometeorology, vol. 19, no. 1, Jan. 2018, pp. 47–67. journals.ametsoc.org, https://doi.org/10.1175/JHM-D-16-0254.1 </a:t>
            </a:r>
            <a:endParaRPr/>
          </a:p>
          <a:p>
            <a:pPr indent="-298450" lvl="0" marL="457200" rtl="0" algn="l">
              <a:lnSpc>
                <a:spcPct val="115000"/>
              </a:lnSpc>
              <a:spcBef>
                <a:spcPts val="0"/>
              </a:spcBef>
              <a:spcAft>
                <a:spcPts val="0"/>
              </a:spcAft>
              <a:buSzPts val="1100"/>
              <a:buChar char="•"/>
            </a:pPr>
            <a:r>
              <a:rPr lang="en"/>
              <a:t>Huning, Laurie S., et al. “Implications of Detection Methods on Characterizing Atmospheric River Contribution to Seasonal Snowfall Across Sierra Nevada, USA.” Geophysical Research Letters, vol. 44, no. 20, 2017, p. 10,445-10,453. Wiley Online Library, https://doi.org/10.1002/2017GL075201</a:t>
            </a:r>
            <a:endParaRPr/>
          </a:p>
          <a:p>
            <a:pPr indent="-298450" lvl="0" marL="457200" rtl="0" algn="l">
              <a:lnSpc>
                <a:spcPct val="115000"/>
              </a:lnSpc>
              <a:spcBef>
                <a:spcPts val="0"/>
              </a:spcBef>
              <a:spcAft>
                <a:spcPts val="0"/>
              </a:spcAft>
              <a:buSzPts val="1100"/>
              <a:buChar char="•"/>
            </a:pPr>
            <a:r>
              <a:rPr lang="en"/>
              <a:t>Margulis, S. A., Cortés, G., Girotto, M., &amp; Durand, M. (2016). A Landsat-Era Sierra Nevada Snow Reanalysis (1985–2015), Journal of Hydrometeorology, 17(4), 1203-1221. Retrieved Feb 2, 2022, from https://journals.ametsoc.org/view/journals/hydr/17/4/jhm-d-15-0177_1.xml</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1" name="Shape 531"/>
        <p:cNvGrpSpPr/>
        <p:nvPr/>
      </p:nvGrpSpPr>
      <p:grpSpPr>
        <a:xfrm>
          <a:off x="0" y="0"/>
          <a:ext cx="0" cy="0"/>
          <a:chOff x="0" y="0"/>
          <a:chExt cx="0" cy="0"/>
        </a:xfrm>
      </p:grpSpPr>
      <p:sp>
        <p:nvSpPr>
          <p:cNvPr id="532" name="Google Shape;532;p63"/>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Image Sources</a:t>
            </a:r>
            <a:endParaRPr/>
          </a:p>
        </p:txBody>
      </p:sp>
      <p:sp>
        <p:nvSpPr>
          <p:cNvPr id="533" name="Google Shape;533;p6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lnSpcReduction="20000"/>
          </a:bodyPr>
          <a:lstStyle/>
          <a:p>
            <a:pPr indent="0" lvl="0" marL="0" rtl="0" algn="l">
              <a:spcBef>
                <a:spcPts val="800"/>
              </a:spcBef>
              <a:spcAft>
                <a:spcPts val="0"/>
              </a:spcAft>
              <a:buClr>
                <a:schemeClr val="dk1"/>
              </a:buClr>
              <a:buSzPts val="1100"/>
              <a:buFont typeface="Arial"/>
              <a:buNone/>
            </a:pPr>
            <a:r>
              <a:rPr b="1" lang="en">
                <a:latin typeface="Source Sans Pro"/>
                <a:ea typeface="Source Sans Pro"/>
                <a:cs typeface="Source Sans Pro"/>
                <a:sym typeface="Source Sans Pro"/>
              </a:rPr>
              <a:t>Slide 1:</a:t>
            </a:r>
            <a:r>
              <a:rPr lang="en"/>
              <a:t> View from the top of Mount Dana, September 2017 (by Tilman)</a:t>
            </a:r>
            <a:endParaRPr b="1">
              <a:latin typeface="Source Sans Pro"/>
              <a:ea typeface="Source Sans Pro"/>
              <a:cs typeface="Source Sans Pro"/>
              <a:sym typeface="Source Sans Pro"/>
            </a:endParaRPr>
          </a:p>
          <a:p>
            <a:pPr indent="0" lvl="0" marL="0" rtl="0" algn="l">
              <a:spcBef>
                <a:spcPts val="800"/>
              </a:spcBef>
              <a:spcAft>
                <a:spcPts val="0"/>
              </a:spcAft>
              <a:buNone/>
            </a:pPr>
            <a:r>
              <a:rPr b="1" lang="en">
                <a:latin typeface="Source Sans Pro"/>
                <a:ea typeface="Source Sans Pro"/>
                <a:cs typeface="Source Sans Pro"/>
                <a:sym typeface="Source Sans Pro"/>
              </a:rPr>
              <a:t>Slide 2:</a:t>
            </a:r>
            <a:r>
              <a:rPr lang="en"/>
              <a:t> CA Central Valley Farming: </a:t>
            </a:r>
            <a:r>
              <a:rPr lang="en" u="sng">
                <a:solidFill>
                  <a:schemeClr val="hlink"/>
                </a:solidFill>
                <a:hlinkClick r:id="rId3"/>
              </a:rPr>
              <a:t>https://s.hdnux.com/photos/01/20/74/61/21220451/3/1200x0.jpg</a:t>
            </a:r>
            <a:endParaRPr/>
          </a:p>
          <a:p>
            <a:pPr indent="0" lvl="0" marL="0" rtl="0" algn="l">
              <a:spcBef>
                <a:spcPts val="800"/>
              </a:spcBef>
              <a:spcAft>
                <a:spcPts val="0"/>
              </a:spcAft>
              <a:buNone/>
            </a:pPr>
            <a:r>
              <a:rPr lang="en"/>
              <a:t>Sierra Nevada Peaks: </a:t>
            </a:r>
            <a:r>
              <a:rPr lang="en" u="sng">
                <a:solidFill>
                  <a:schemeClr val="hlink"/>
                </a:solidFill>
                <a:hlinkClick r:id="rId4"/>
              </a:rPr>
              <a:t>https://images.theconversation.com/files/412186/original/file-20210720-17-l3bga2.jpg?ixlib=rb-1.1.0&amp;q=45&amp;auto=format&amp;w=1200&amp;h=900.0&amp;fit=crop</a:t>
            </a:r>
            <a:endParaRPr/>
          </a:p>
          <a:p>
            <a:pPr indent="0" lvl="0" marL="0" rtl="0" algn="l">
              <a:spcBef>
                <a:spcPts val="800"/>
              </a:spcBef>
              <a:spcAft>
                <a:spcPts val="0"/>
              </a:spcAft>
              <a:buNone/>
            </a:pPr>
            <a:r>
              <a:rPr b="1" lang="en">
                <a:latin typeface="Source Sans Pro"/>
                <a:ea typeface="Source Sans Pro"/>
                <a:cs typeface="Source Sans Pro"/>
                <a:sym typeface="Source Sans Pro"/>
              </a:rPr>
              <a:t>Slide 5: </a:t>
            </a:r>
            <a:r>
              <a:rPr lang="en"/>
              <a:t>Rain shadow diagram: </a:t>
            </a:r>
            <a:r>
              <a:rPr lang="en" u="sng">
                <a:solidFill>
                  <a:schemeClr val="hlink"/>
                </a:solidFill>
                <a:hlinkClick r:id="rId5"/>
              </a:rPr>
              <a:t>https://slideplayer.com/slide/13862119/85/images/5/The+Rain+Shadow+WINDWARD+SIDE+LEEWARD+SIDE+PREVAILING+WESTERLIES.jpg</a:t>
            </a:r>
            <a:endParaRPr/>
          </a:p>
          <a:p>
            <a:pPr indent="0" lvl="0" marL="0" rtl="0" algn="l">
              <a:spcBef>
                <a:spcPts val="800"/>
              </a:spcBef>
              <a:spcAft>
                <a:spcPts val="0"/>
              </a:spcAft>
              <a:buNone/>
            </a:pPr>
            <a:r>
              <a:rPr b="1" lang="en">
                <a:latin typeface="Source Sans Pro"/>
                <a:ea typeface="Source Sans Pro"/>
                <a:cs typeface="Source Sans Pro"/>
                <a:sym typeface="Source Sans Pro"/>
              </a:rPr>
              <a:t>Slide 6: </a:t>
            </a:r>
            <a:r>
              <a:rPr lang="en"/>
              <a:t>Sierra Nevadas Pano of multiple peaks: </a:t>
            </a:r>
            <a:r>
              <a:rPr lang="en" u="sng">
                <a:solidFill>
                  <a:schemeClr val="hlink"/>
                </a:solidFill>
                <a:hlinkClick r:id="rId6"/>
              </a:rPr>
              <a:t>https://snowbrains.com/wp-content/uploads/2017/04/Screen-Shot-2017-04-13-at-7.55.59-AM-min-1.png</a:t>
            </a:r>
            <a:endParaRPr/>
          </a:p>
          <a:p>
            <a:pPr indent="0" lvl="0" marL="0" rtl="0" algn="l">
              <a:spcBef>
                <a:spcPts val="800"/>
              </a:spcBef>
              <a:spcAft>
                <a:spcPts val="0"/>
              </a:spcAft>
              <a:buNone/>
            </a:pPr>
            <a:r>
              <a:rPr b="1" lang="en">
                <a:latin typeface="Source Sans Pro"/>
                <a:ea typeface="Source Sans Pro"/>
                <a:cs typeface="Source Sans Pro"/>
                <a:sym typeface="Source Sans Pro"/>
              </a:rPr>
              <a:t>Slide 9: </a:t>
            </a:r>
            <a:r>
              <a:rPr lang="en" u="sng">
                <a:solidFill>
                  <a:srgbClr val="2200CC"/>
                </a:solidFill>
                <a:latin typeface="Source Sans Pro"/>
                <a:ea typeface="Source Sans Pro"/>
                <a:cs typeface="Source Sans Pro"/>
                <a:sym typeface="Source Sans Pro"/>
                <a:hlinkClick r:id="rId7">
                  <a:extLst>
                    <a:ext uri="{A12FA001-AC4F-418D-AE19-62706E023703}">
                      <ahyp:hlinkClr val="tx"/>
                    </a:ext>
                  </a:extLst>
                </a:hlinkClick>
              </a:rPr>
              <a:t>https://www.nrcs.usda.gov/wps/portal/wcc/home/aboutUs/monitoringPrograms/automatedSnowMonitoring/</a:t>
            </a:r>
            <a:endParaRPr>
              <a:solidFill>
                <a:schemeClr val="dk1"/>
              </a:solidFill>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1"/>
              </a:buClr>
              <a:buSzPts val="1100"/>
              <a:buFont typeface="Arial"/>
              <a:buNone/>
            </a:pPr>
            <a:r>
              <a:rPr lang="en" u="sng">
                <a:solidFill>
                  <a:srgbClr val="2200CC"/>
                </a:solidFill>
                <a:latin typeface="Source Sans Pro"/>
                <a:ea typeface="Source Sans Pro"/>
                <a:cs typeface="Source Sans Pro"/>
                <a:sym typeface="Source Sans Pro"/>
                <a:hlinkClick r:id="rId8">
                  <a:extLst>
                    <a:ext uri="{A12FA001-AC4F-418D-AE19-62706E023703}">
                      <ahyp:hlinkClr val="tx"/>
                    </a:ext>
                  </a:extLst>
                </a:hlinkClick>
              </a:rPr>
              <a:t>https://commons.wikimedia.org/wiki/File:Sentinel_2-IMG_5873-white_(crop).jpg</a:t>
            </a:r>
            <a:r>
              <a:rPr lang="en">
                <a:solidFill>
                  <a:schemeClr val="dk1"/>
                </a:solidFill>
                <a:latin typeface="Source Sans Pro"/>
                <a:ea typeface="Source Sans Pro"/>
                <a:cs typeface="Source Sans Pro"/>
                <a:sym typeface="Source Sans Pro"/>
              </a:rPr>
              <a:t> By Rama, CC BY-SA 2.0 fr</a:t>
            </a:r>
            <a:endParaRPr>
              <a:solidFill>
                <a:schemeClr val="dk1"/>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rPr lang="en" u="sng">
                <a:solidFill>
                  <a:srgbClr val="2200CC"/>
                </a:solidFill>
                <a:latin typeface="Source Sans Pro"/>
                <a:ea typeface="Source Sans Pro"/>
                <a:cs typeface="Source Sans Pro"/>
                <a:sym typeface="Source Sans Pro"/>
                <a:hlinkClick r:id="rId9">
                  <a:extLst>
                    <a:ext uri="{A12FA001-AC4F-418D-AE19-62706E023703}">
                      <ahyp:hlinkClr val="tx"/>
                    </a:ext>
                  </a:extLst>
                </a:hlinkClick>
              </a:rPr>
              <a:t>https://landsat.gsfc.nasa.gov/satellites/landsat-8/</a:t>
            </a:r>
            <a:r>
              <a:rPr lang="en">
                <a:solidFill>
                  <a:schemeClr val="dk1"/>
                </a:solidFill>
                <a:latin typeface="Source Sans Pro"/>
                <a:ea typeface="Source Sans Pro"/>
                <a:cs typeface="Source Sans Pro"/>
                <a:sym typeface="Source Sans Pro"/>
              </a:rPr>
              <a:t> USGS/NASA Landsat</a:t>
            </a:r>
            <a:endParaRPr>
              <a:solidFill>
                <a:schemeClr val="dk1"/>
              </a:solidFill>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Arial"/>
              <a:ea typeface="Arial"/>
              <a:cs typeface="Arial"/>
              <a:sym typeface="Arial"/>
            </a:endParaRPr>
          </a:p>
          <a:p>
            <a:pPr indent="0" lvl="0" marL="0" rtl="0" algn="l">
              <a:spcBef>
                <a:spcPts val="800"/>
              </a:spcBef>
              <a:spcAft>
                <a:spcPts val="0"/>
              </a:spcAft>
              <a:buNone/>
            </a:pPr>
            <a:r>
              <a:rPr b="1" lang="en">
                <a:latin typeface="Source Sans Pro"/>
                <a:ea typeface="Source Sans Pro"/>
                <a:cs typeface="Source Sans Pro"/>
                <a:sym typeface="Source Sans Pro"/>
              </a:rPr>
              <a:t>Slide 11:  </a:t>
            </a:r>
            <a:r>
              <a:rPr lang="en" sz="900">
                <a:solidFill>
                  <a:srgbClr val="0645AD"/>
                </a:solidFill>
                <a:highlight>
                  <a:srgbClr val="F8F9FA"/>
                </a:highlight>
                <a:uFill>
                  <a:noFill/>
                </a:uFill>
                <a:latin typeface="Arial"/>
                <a:ea typeface="Arial"/>
                <a:cs typeface="Arial"/>
                <a:sym typeface="Arial"/>
                <a:hlinkClick r:id="rId10">
                  <a:extLst>
                    <a:ext uri="{A12FA001-AC4F-418D-AE19-62706E023703}">
                      <ahyp:hlinkClr val="tx"/>
                    </a:ext>
                  </a:extLst>
                </a:hlinkClick>
              </a:rPr>
              <a:t>https://www.flickr.com/photos/megstewart/86440877https://www.flickr.com/photos/megstewart/8644087724/</a:t>
            </a:r>
            <a:endParaRPr sz="1300">
              <a:solidFill>
                <a:schemeClr val="dk1"/>
              </a:solidFill>
            </a:endParaRPr>
          </a:p>
          <a:p>
            <a:pPr indent="0" lvl="0" marL="0" rtl="0" algn="l">
              <a:spcBef>
                <a:spcPts val="800"/>
              </a:spcBef>
              <a:spcAft>
                <a:spcPts val="0"/>
              </a:spcAft>
              <a:buNone/>
            </a:pPr>
            <a:r>
              <a:rPr b="1" lang="en">
                <a:latin typeface="Source Sans Pro"/>
                <a:ea typeface="Source Sans Pro"/>
                <a:cs typeface="Source Sans Pro"/>
                <a:sym typeface="Source Sans Pro"/>
              </a:rPr>
              <a:t>Slide 18: </a:t>
            </a:r>
            <a:r>
              <a:rPr lang="en" u="sng">
                <a:solidFill>
                  <a:schemeClr val="hlink"/>
                </a:solidFill>
                <a:hlinkClick r:id="rId11"/>
              </a:rPr>
              <a:t>https://www.researchgate.net/profile/Dirk-Mallants/publication/302559179/figure/fig6/AS:359982580158466@1462837943349/dealised-cross-section-showing-groundwater-flow-paths-from-recharge-to-discharge-areas.png</a:t>
            </a:r>
            <a:endParaRPr/>
          </a:p>
          <a:p>
            <a:pPr indent="0" lvl="0" marL="0" rtl="0" algn="l">
              <a:spcBef>
                <a:spcPts val="8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txBox="1"/>
          <p:nvPr>
            <p:ph type="title"/>
          </p:nvPr>
        </p:nvSpPr>
        <p:spPr>
          <a:xfrm>
            <a:off x="342899" y="1577340"/>
            <a:ext cx="2886000" cy="9942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Additional Data Sources</a:t>
            </a:r>
            <a:endParaRPr/>
          </a:p>
        </p:txBody>
      </p:sp>
      <p:pic>
        <p:nvPicPr>
          <p:cNvPr id="257" name="Google Shape;257;p33"/>
          <p:cNvPicPr preferRelativeResize="0"/>
          <p:nvPr>
            <p:ph idx="2" type="pic"/>
          </p:nvPr>
        </p:nvPicPr>
        <p:blipFill rotWithShape="1">
          <a:blip r:embed="rId3">
            <a:alphaModFix/>
          </a:blip>
          <a:srcRect b="0" l="25000" r="25000" t="0"/>
          <a:stretch/>
        </p:blipFill>
        <p:spPr>
          <a:xfrm>
            <a:off x="3523066" y="1200150"/>
            <a:ext cx="2057400" cy="2743200"/>
          </a:xfrm>
          <a:prstGeom prst="rect">
            <a:avLst/>
          </a:prstGeom>
        </p:spPr>
      </p:pic>
      <p:sp>
        <p:nvSpPr>
          <p:cNvPr id="258" name="Google Shape;258;p33"/>
          <p:cNvSpPr txBox="1"/>
          <p:nvPr>
            <p:ph idx="1" type="body"/>
          </p:nvPr>
        </p:nvSpPr>
        <p:spPr>
          <a:xfrm>
            <a:off x="6234461" y="1419947"/>
            <a:ext cx="2057400" cy="2303700"/>
          </a:xfrm>
          <a:prstGeom prst="rect">
            <a:avLst/>
          </a:prstGeom>
        </p:spPr>
        <p:txBody>
          <a:bodyPr anchorCtr="0" anchor="ctr" bIns="34275" lIns="68575" spcFirstLastPara="1" rIns="68575" wrap="square" tIns="34275">
            <a:normAutofit/>
          </a:bodyPr>
          <a:lstStyle/>
          <a:p>
            <a:pPr indent="0" lvl="0" marL="0" rtl="0" algn="l">
              <a:lnSpc>
                <a:spcPct val="90000"/>
              </a:lnSpc>
              <a:spcBef>
                <a:spcPts val="800"/>
              </a:spcBef>
              <a:spcAft>
                <a:spcPts val="0"/>
              </a:spcAft>
              <a:buClr>
                <a:schemeClr val="dk1"/>
              </a:buClr>
              <a:buSzPts val="1100"/>
              <a:buFont typeface="Arial"/>
              <a:buNone/>
            </a:pPr>
            <a:r>
              <a:rPr lang="en" sz="1600">
                <a:solidFill>
                  <a:srgbClr val="757070"/>
                </a:solidFill>
              </a:rPr>
              <a:t>Reworked Ground Station Data</a:t>
            </a:r>
            <a:endParaRPr sz="1600">
              <a:solidFill>
                <a:srgbClr val="757070"/>
              </a:solidFill>
            </a:endParaRPr>
          </a:p>
          <a:p>
            <a:pPr indent="0" lvl="0" marL="0" rtl="0" algn="l">
              <a:lnSpc>
                <a:spcPct val="90000"/>
              </a:lnSpc>
              <a:spcBef>
                <a:spcPts val="800"/>
              </a:spcBef>
              <a:spcAft>
                <a:spcPts val="0"/>
              </a:spcAft>
              <a:buClr>
                <a:schemeClr val="dk1"/>
              </a:buClr>
              <a:buSzPts val="1100"/>
              <a:buFont typeface="Arial"/>
              <a:buNone/>
            </a:pPr>
            <a:r>
              <a:rPr lang="en" sz="1600">
                <a:solidFill>
                  <a:srgbClr val="757070"/>
                </a:solidFill>
              </a:rPr>
              <a:t>Copernicus</a:t>
            </a:r>
            <a:endParaRPr sz="1600">
              <a:solidFill>
                <a:srgbClr val="757070"/>
              </a:solidFill>
            </a:endParaRPr>
          </a:p>
          <a:p>
            <a:pPr indent="0" lvl="0" marL="0" rtl="0" algn="l">
              <a:lnSpc>
                <a:spcPct val="90000"/>
              </a:lnSpc>
              <a:spcBef>
                <a:spcPts val="800"/>
              </a:spcBef>
              <a:spcAft>
                <a:spcPts val="0"/>
              </a:spcAft>
              <a:buClr>
                <a:schemeClr val="dk1"/>
              </a:buClr>
              <a:buSzPts val="1100"/>
              <a:buFont typeface="Arial"/>
              <a:buNone/>
            </a:pPr>
            <a:r>
              <a:rPr lang="en" sz="1600">
                <a:solidFill>
                  <a:srgbClr val="757070"/>
                </a:solidFill>
              </a:rPr>
              <a:t>Sentinel 1 &amp; 2</a:t>
            </a:r>
            <a:endParaRPr sz="1600">
              <a:solidFill>
                <a:srgbClr val="75707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2" name="Shape 262"/>
        <p:cNvGrpSpPr/>
        <p:nvPr/>
      </p:nvGrpSpPr>
      <p:grpSpPr>
        <a:xfrm>
          <a:off x="0" y="0"/>
          <a:ext cx="0" cy="0"/>
          <a:chOff x="0" y="0"/>
          <a:chExt cx="0" cy="0"/>
        </a:xfrm>
      </p:grpSpPr>
      <p:sp>
        <p:nvSpPr>
          <p:cNvPr id="263" name="Google Shape;263;p34"/>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Dataset</a:t>
            </a:r>
            <a:r>
              <a:rPr lang="en"/>
              <a:t> Review</a:t>
            </a:r>
            <a:endParaRPr/>
          </a:p>
        </p:txBody>
      </p:sp>
      <p:sp>
        <p:nvSpPr>
          <p:cNvPr id="264" name="Google Shape;264;p34"/>
          <p:cNvSpPr txBox="1"/>
          <p:nvPr>
            <p:ph idx="1" type="body"/>
          </p:nvPr>
        </p:nvSpPr>
        <p:spPr>
          <a:xfrm>
            <a:off x="628650" y="1156950"/>
            <a:ext cx="8201100" cy="3508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900"/>
              <a:t>Data sources for the competition:</a:t>
            </a:r>
            <a:endParaRPr sz="1900"/>
          </a:p>
          <a:p>
            <a:pPr indent="-349250" lvl="0" marL="457200" rtl="0" algn="l">
              <a:spcBef>
                <a:spcPts val="800"/>
              </a:spcBef>
              <a:spcAft>
                <a:spcPts val="0"/>
              </a:spcAft>
              <a:buSzPts val="1900"/>
              <a:buChar char="-"/>
            </a:pPr>
            <a:r>
              <a:rPr lang="en" sz="1900"/>
              <a:t>SNOTEL/CDEC Stations </a:t>
            </a:r>
            <a:r>
              <a:rPr lang="en" sz="1200">
                <a:solidFill>
                  <a:srgbClr val="202124"/>
                </a:solidFill>
                <a:highlight>
                  <a:srgbClr val="FFFFFF"/>
                </a:highlight>
                <a:latin typeface="Source Sans Pro"/>
                <a:ea typeface="Source Sans Pro"/>
                <a:cs typeface="Source Sans Pro"/>
                <a:sym typeface="Source Sans Pro"/>
              </a:rPr>
              <a:t>”Snow telemetry”: Automated measurements of SWE at isolated points/stations</a:t>
            </a:r>
            <a:endParaRPr sz="1900"/>
          </a:p>
          <a:p>
            <a:pPr indent="-349250" lvl="0" marL="457200" rtl="0" algn="l">
              <a:spcBef>
                <a:spcPts val="0"/>
              </a:spcBef>
              <a:spcAft>
                <a:spcPts val="0"/>
              </a:spcAft>
              <a:buSzPts val="1900"/>
              <a:buChar char="-"/>
            </a:pPr>
            <a:r>
              <a:rPr lang="en" sz="1900"/>
              <a:t>MODIS 			</a:t>
            </a:r>
            <a:r>
              <a:rPr lang="en" sz="1200">
                <a:solidFill>
                  <a:srgbClr val="202124"/>
                </a:solidFill>
                <a:highlight>
                  <a:srgbClr val="FFFFFF"/>
                </a:highlight>
                <a:latin typeface="Source Sans Pro"/>
                <a:ea typeface="Source Sans Pro"/>
                <a:cs typeface="Source Sans Pro"/>
                <a:sym typeface="Source Sans Pro"/>
              </a:rPr>
              <a:t>”Moderate Resolution Imaging Spectroradiometer” (Terra and Aqua satellites)</a:t>
            </a:r>
            <a:br>
              <a:rPr lang="en" sz="1200">
                <a:solidFill>
                  <a:srgbClr val="202124"/>
                </a:solidFill>
                <a:highlight>
                  <a:srgbClr val="FFFFFF"/>
                </a:highlight>
                <a:latin typeface="Source Sans Pro"/>
                <a:ea typeface="Source Sans Pro"/>
                <a:cs typeface="Source Sans Pro"/>
                <a:sym typeface="Source Sans Pro"/>
              </a:rPr>
            </a:br>
            <a:r>
              <a:rPr lang="en" sz="1200">
                <a:solidFill>
                  <a:srgbClr val="202124"/>
                </a:solidFill>
                <a:highlight>
                  <a:srgbClr val="FFFFFF"/>
                </a:highlight>
                <a:latin typeface="Source Sans Pro"/>
                <a:ea typeface="Source Sans Pro"/>
                <a:cs typeface="Source Sans Pro"/>
                <a:sym typeface="Source Sans Pro"/>
              </a:rPr>
              <a:t>				Daily </a:t>
            </a:r>
            <a:r>
              <a:rPr lang="en" sz="1200">
                <a:solidFill>
                  <a:srgbClr val="202124"/>
                </a:solidFill>
                <a:highlight>
                  <a:schemeClr val="lt1"/>
                </a:highlight>
                <a:latin typeface="Source Sans Pro"/>
                <a:ea typeface="Source Sans Pro"/>
                <a:cs typeface="Source Sans Pro"/>
                <a:sym typeface="Source Sans Pro"/>
              </a:rPr>
              <a:t>snow cover and albedo data</a:t>
            </a:r>
            <a:endParaRPr sz="1000"/>
          </a:p>
          <a:p>
            <a:pPr indent="-349250" lvl="0" marL="457200" rtl="0" algn="l">
              <a:spcBef>
                <a:spcPts val="0"/>
              </a:spcBef>
              <a:spcAft>
                <a:spcPts val="0"/>
              </a:spcAft>
              <a:buSzPts val="1900"/>
              <a:buChar char="-"/>
            </a:pPr>
            <a:r>
              <a:rPr lang="en" sz="1900"/>
              <a:t>Sentinel 1* 		</a:t>
            </a:r>
            <a:r>
              <a:rPr lang="en" sz="1200">
                <a:solidFill>
                  <a:srgbClr val="202124"/>
                </a:solidFill>
                <a:highlight>
                  <a:srgbClr val="FFFFFF"/>
                </a:highlight>
                <a:latin typeface="Source Sans Pro"/>
                <a:ea typeface="Source Sans Pro"/>
                <a:cs typeface="Source Sans Pro"/>
                <a:sym typeface="Source Sans Pro"/>
              </a:rPr>
              <a:t>Synthetic Aperture Radar (SAR) satellite data, daily </a:t>
            </a:r>
            <a:r>
              <a:rPr lang="en" sz="1200">
                <a:solidFill>
                  <a:srgbClr val="202124"/>
                </a:solidFill>
                <a:highlight>
                  <a:srgbClr val="FFFFFF"/>
                </a:highlight>
                <a:latin typeface="Source Sans Pro"/>
                <a:ea typeface="Source Sans Pro"/>
                <a:cs typeface="Source Sans Pro"/>
                <a:sym typeface="Source Sans Pro"/>
              </a:rPr>
              <a:t>radar backscatter intensity </a:t>
            </a:r>
            <a:endParaRPr sz="1900"/>
          </a:p>
          <a:p>
            <a:pPr indent="-349250" lvl="0" marL="457200" rtl="0" algn="l">
              <a:spcBef>
                <a:spcPts val="0"/>
              </a:spcBef>
              <a:spcAft>
                <a:spcPts val="0"/>
              </a:spcAft>
              <a:buSzPts val="1900"/>
              <a:buChar char="-"/>
            </a:pPr>
            <a:r>
              <a:rPr lang="en" sz="1900"/>
              <a:t>Sentinel 2 *		</a:t>
            </a:r>
            <a:r>
              <a:rPr lang="en" sz="1200">
                <a:solidFill>
                  <a:srgbClr val="202124"/>
                </a:solidFill>
                <a:highlight>
                  <a:srgbClr val="FFFFFF"/>
                </a:highlight>
                <a:latin typeface="Source Sans Pro"/>
                <a:ea typeface="Source Sans Pro"/>
                <a:cs typeface="Source Sans Pro"/>
                <a:sym typeface="Source Sans Pro"/>
              </a:rPr>
              <a:t>Multi</a:t>
            </a:r>
            <a:r>
              <a:rPr lang="en" sz="1200">
                <a:solidFill>
                  <a:srgbClr val="202124"/>
                </a:solidFill>
                <a:highlight>
                  <a:srgbClr val="FFFFFF"/>
                </a:highlight>
                <a:latin typeface="Source Sans Pro"/>
                <a:ea typeface="Source Sans Pro"/>
                <a:cs typeface="Source Sans Pro"/>
                <a:sym typeface="Source Sans Pro"/>
              </a:rPr>
              <a:t>-spectral data with 13 bands in the visible, near infrared, and short wave infrared </a:t>
            </a:r>
            <a:endParaRPr sz="1900">
              <a:latin typeface="Source Sans Pro"/>
              <a:ea typeface="Source Sans Pro"/>
              <a:cs typeface="Source Sans Pro"/>
              <a:sym typeface="Source Sans Pro"/>
            </a:endParaRPr>
          </a:p>
          <a:p>
            <a:pPr indent="-349250" lvl="0" marL="457200" rtl="0" algn="l">
              <a:spcBef>
                <a:spcPts val="0"/>
              </a:spcBef>
              <a:spcAft>
                <a:spcPts val="0"/>
              </a:spcAft>
              <a:buSzPts val="1900"/>
              <a:buChar char="-"/>
            </a:pPr>
            <a:r>
              <a:rPr lang="en" sz="1900"/>
              <a:t>Landsat 8 *		</a:t>
            </a:r>
            <a:r>
              <a:rPr lang="en" sz="1200">
                <a:solidFill>
                  <a:srgbClr val="202124"/>
                </a:solidFill>
                <a:highlight>
                  <a:srgbClr val="FFFFFF"/>
                </a:highlight>
                <a:latin typeface="Source Sans Pro"/>
                <a:ea typeface="Source Sans Pro"/>
                <a:cs typeface="Source Sans Pro"/>
                <a:sym typeface="Source Sans Pro"/>
              </a:rPr>
              <a:t>Elevation data, extraction of slope and aspect</a:t>
            </a:r>
            <a:endParaRPr sz="1900"/>
          </a:p>
          <a:p>
            <a:pPr indent="-349250" lvl="0" marL="457200" rtl="0" algn="l">
              <a:spcBef>
                <a:spcPts val="0"/>
              </a:spcBef>
              <a:spcAft>
                <a:spcPts val="0"/>
              </a:spcAft>
              <a:buSzPts val="1900"/>
              <a:buChar char="-"/>
            </a:pPr>
            <a:r>
              <a:rPr lang="en" sz="1900"/>
              <a:t>NOAA Weather *</a:t>
            </a:r>
            <a:r>
              <a:rPr lang="en" sz="1200">
                <a:solidFill>
                  <a:srgbClr val="202124"/>
                </a:solidFill>
                <a:highlight>
                  <a:srgbClr val="FFFFFF"/>
                </a:highlight>
                <a:latin typeface="Source Sans Pro"/>
                <a:ea typeface="Source Sans Pro"/>
                <a:cs typeface="Source Sans Pro"/>
                <a:sym typeface="Source Sans Pro"/>
              </a:rPr>
              <a:t>	Localized weather inputs</a:t>
            </a:r>
            <a:endParaRPr sz="1900"/>
          </a:p>
        </p:txBody>
      </p:sp>
      <p:pic>
        <p:nvPicPr>
          <p:cNvPr id="265" name="Google Shape;265;p34"/>
          <p:cNvPicPr preferRelativeResize="0"/>
          <p:nvPr/>
        </p:nvPicPr>
        <p:blipFill>
          <a:blip r:embed="rId3">
            <a:alphaModFix/>
          </a:blip>
          <a:stretch>
            <a:fillRect/>
          </a:stretch>
        </p:blipFill>
        <p:spPr>
          <a:xfrm>
            <a:off x="6140975" y="2801775"/>
            <a:ext cx="2354521" cy="1939576"/>
          </a:xfrm>
          <a:prstGeom prst="rect">
            <a:avLst/>
          </a:prstGeom>
          <a:noFill/>
          <a:ln>
            <a:noFill/>
          </a:ln>
        </p:spPr>
      </p:pic>
      <p:sp>
        <p:nvSpPr>
          <p:cNvPr id="266" name="Google Shape;266;p34"/>
          <p:cNvSpPr txBox="1"/>
          <p:nvPr/>
        </p:nvSpPr>
        <p:spPr>
          <a:xfrm>
            <a:off x="6372150" y="4689675"/>
            <a:ext cx="2010000" cy="42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None/>
            </a:pPr>
            <a:r>
              <a:rPr lang="en" sz="1700">
                <a:solidFill>
                  <a:srgbClr val="757070"/>
                </a:solidFill>
                <a:latin typeface="Source Sans Pro Light"/>
                <a:ea typeface="Source Sans Pro Light"/>
                <a:cs typeface="Source Sans Pro Light"/>
                <a:sym typeface="Source Sans Pro Light"/>
              </a:rPr>
              <a:t>A </a:t>
            </a:r>
            <a:r>
              <a:rPr lang="en" sz="1700">
                <a:solidFill>
                  <a:srgbClr val="757070"/>
                </a:solidFill>
                <a:latin typeface="Source Sans Pro Light"/>
                <a:ea typeface="Source Sans Pro Light"/>
                <a:cs typeface="Source Sans Pro Light"/>
                <a:sym typeface="Source Sans Pro Light"/>
              </a:rPr>
              <a:t>Snotel station</a:t>
            </a:r>
            <a:endParaRPr sz="1700">
              <a:solidFill>
                <a:srgbClr val="757070"/>
              </a:solidFill>
              <a:latin typeface="Source Sans Pro Light"/>
              <a:ea typeface="Source Sans Pro Light"/>
              <a:cs typeface="Source Sans Pro Light"/>
              <a:sym typeface="Source Sans Pro Light"/>
            </a:endParaRPr>
          </a:p>
        </p:txBody>
      </p:sp>
      <p:pic>
        <p:nvPicPr>
          <p:cNvPr id="267" name="Google Shape;267;p34"/>
          <p:cNvPicPr preferRelativeResize="0"/>
          <p:nvPr/>
        </p:nvPicPr>
        <p:blipFill>
          <a:blip r:embed="rId4">
            <a:alphaModFix/>
          </a:blip>
          <a:stretch>
            <a:fillRect/>
          </a:stretch>
        </p:blipFill>
        <p:spPr>
          <a:xfrm>
            <a:off x="1212150" y="3327859"/>
            <a:ext cx="2010000" cy="1434642"/>
          </a:xfrm>
          <a:prstGeom prst="rect">
            <a:avLst/>
          </a:prstGeom>
          <a:noFill/>
          <a:ln>
            <a:noFill/>
          </a:ln>
        </p:spPr>
      </p:pic>
      <p:sp>
        <p:nvSpPr>
          <p:cNvPr id="268" name="Google Shape;268;p34"/>
          <p:cNvSpPr txBox="1"/>
          <p:nvPr/>
        </p:nvSpPr>
        <p:spPr>
          <a:xfrm>
            <a:off x="1419150" y="4613475"/>
            <a:ext cx="2010000" cy="42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None/>
            </a:pPr>
            <a:r>
              <a:rPr lang="en" sz="1700">
                <a:solidFill>
                  <a:srgbClr val="757070"/>
                </a:solidFill>
                <a:latin typeface="Source Sans Pro Light"/>
                <a:ea typeface="Source Sans Pro Light"/>
                <a:cs typeface="Source Sans Pro Light"/>
                <a:sym typeface="Source Sans Pro Light"/>
              </a:rPr>
              <a:t>Sentinel-2</a:t>
            </a:r>
            <a:endParaRPr sz="1700">
              <a:solidFill>
                <a:srgbClr val="757070"/>
              </a:solidFill>
              <a:latin typeface="Source Sans Pro Light"/>
              <a:ea typeface="Source Sans Pro Light"/>
              <a:cs typeface="Source Sans Pro Light"/>
              <a:sym typeface="Source Sans Pro Light"/>
            </a:endParaRPr>
          </a:p>
        </p:txBody>
      </p:sp>
      <p:pic>
        <p:nvPicPr>
          <p:cNvPr id="269" name="Google Shape;269;p34"/>
          <p:cNvPicPr preferRelativeResize="0"/>
          <p:nvPr/>
        </p:nvPicPr>
        <p:blipFill>
          <a:blip r:embed="rId5">
            <a:alphaModFix/>
          </a:blip>
          <a:stretch>
            <a:fillRect/>
          </a:stretch>
        </p:blipFill>
        <p:spPr>
          <a:xfrm>
            <a:off x="3264875" y="3241550"/>
            <a:ext cx="2561893" cy="1434650"/>
          </a:xfrm>
          <a:prstGeom prst="rect">
            <a:avLst/>
          </a:prstGeom>
          <a:noFill/>
          <a:ln>
            <a:noFill/>
          </a:ln>
        </p:spPr>
      </p:pic>
      <p:sp>
        <p:nvSpPr>
          <p:cNvPr id="270" name="Google Shape;270;p34"/>
          <p:cNvSpPr txBox="1"/>
          <p:nvPr/>
        </p:nvSpPr>
        <p:spPr>
          <a:xfrm>
            <a:off x="3705150" y="4613475"/>
            <a:ext cx="2010000" cy="42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None/>
            </a:pPr>
            <a:r>
              <a:rPr lang="en" sz="1700">
                <a:solidFill>
                  <a:srgbClr val="757070"/>
                </a:solidFill>
                <a:latin typeface="Source Sans Pro Light"/>
                <a:ea typeface="Source Sans Pro Light"/>
                <a:cs typeface="Source Sans Pro Light"/>
                <a:sym typeface="Source Sans Pro Light"/>
              </a:rPr>
              <a:t>Landsat-8</a:t>
            </a:r>
            <a:endParaRPr sz="1700">
              <a:solidFill>
                <a:srgbClr val="757070"/>
              </a:solidFill>
              <a:latin typeface="Source Sans Pro Light"/>
              <a:ea typeface="Source Sans Pro Light"/>
              <a:cs typeface="Source Sans Pro Light"/>
              <a:sym typeface="Source Sans Pro Light"/>
            </a:endParaRPr>
          </a:p>
        </p:txBody>
      </p:sp>
      <p:sp>
        <p:nvSpPr>
          <p:cNvPr id="271" name="Google Shape;271;p34"/>
          <p:cNvSpPr txBox="1"/>
          <p:nvPr/>
        </p:nvSpPr>
        <p:spPr>
          <a:xfrm>
            <a:off x="55850" y="4857750"/>
            <a:ext cx="415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Source Sans Pro Light"/>
                <a:ea typeface="Source Sans Pro Light"/>
                <a:cs typeface="Source Sans Pro Light"/>
                <a:sym typeface="Source Sans Pro Light"/>
              </a:rPr>
              <a:t>*Data still in preparation and not included in initial model</a:t>
            </a:r>
            <a:endParaRPr i="1" sz="1100">
              <a:latin typeface="Source Sans Pro Light"/>
              <a:ea typeface="Source Sans Pro Light"/>
              <a:cs typeface="Source Sans Pro Light"/>
              <a:sym typeface="Source Sans Pr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5"/>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Copernicus DEM</a:t>
            </a:r>
            <a:r>
              <a:rPr lang="en"/>
              <a:t> Satellite Imagery</a:t>
            </a:r>
            <a:endParaRPr/>
          </a:p>
        </p:txBody>
      </p:sp>
      <p:sp>
        <p:nvSpPr>
          <p:cNvPr id="277" name="Google Shape;277;p35"/>
          <p:cNvSpPr txBox="1"/>
          <p:nvPr>
            <p:ph idx="1" type="body"/>
          </p:nvPr>
        </p:nvSpPr>
        <p:spPr>
          <a:xfrm>
            <a:off x="342900" y="1369225"/>
            <a:ext cx="4009200" cy="3263400"/>
          </a:xfrm>
          <a:prstGeom prst="rect">
            <a:avLst/>
          </a:prstGeom>
        </p:spPr>
        <p:txBody>
          <a:bodyPr anchorCtr="0" anchor="t" bIns="34275" lIns="68575" spcFirstLastPara="1" rIns="68575" wrap="square" tIns="34275">
            <a:noAutofit/>
          </a:bodyPr>
          <a:lstStyle/>
          <a:p>
            <a:pPr indent="-311150" lvl="0" marL="457200" rtl="0" algn="l">
              <a:spcBef>
                <a:spcPts val="800"/>
              </a:spcBef>
              <a:spcAft>
                <a:spcPts val="0"/>
              </a:spcAft>
              <a:buSzPts val="1300"/>
              <a:buChar char="•"/>
            </a:pPr>
            <a:r>
              <a:rPr lang="en" sz="1300"/>
              <a:t>The Copernicus DEM 90 is a digital surface model with a 90 meter resolution.</a:t>
            </a:r>
            <a:br>
              <a:rPr lang="en" sz="1300"/>
            </a:br>
            <a:endParaRPr sz="1300"/>
          </a:p>
          <a:p>
            <a:pPr indent="-311150" lvl="0" marL="457200" rtl="0" algn="l">
              <a:spcBef>
                <a:spcPts val="0"/>
              </a:spcBef>
              <a:spcAft>
                <a:spcPts val="0"/>
              </a:spcAft>
              <a:buSzPts val="1300"/>
              <a:buChar char="•"/>
            </a:pPr>
            <a:r>
              <a:rPr lang="en" sz="1300"/>
              <a:t>Primary information we gain from Copernicus:</a:t>
            </a:r>
            <a:endParaRPr sz="1300"/>
          </a:p>
          <a:p>
            <a:pPr indent="-311150" lvl="1" marL="914400" rtl="0" algn="l">
              <a:spcBef>
                <a:spcPts val="0"/>
              </a:spcBef>
              <a:spcAft>
                <a:spcPts val="0"/>
              </a:spcAft>
              <a:buSzPts val="1300"/>
              <a:buChar char="•"/>
            </a:pPr>
            <a:r>
              <a:rPr b="1" lang="en" sz="1300">
                <a:latin typeface="Source Sans Pro"/>
                <a:ea typeface="Source Sans Pro"/>
                <a:cs typeface="Source Sans Pro"/>
                <a:sym typeface="Source Sans Pro"/>
              </a:rPr>
              <a:t>Elevation</a:t>
            </a:r>
            <a:r>
              <a:rPr lang="en" sz="1300"/>
              <a:t>  (coded in the color of the pixel)</a:t>
            </a:r>
            <a:endParaRPr sz="1300"/>
          </a:p>
          <a:p>
            <a:pPr indent="-311150" lvl="1" marL="914400" rtl="0" algn="l">
              <a:spcBef>
                <a:spcPts val="0"/>
              </a:spcBef>
              <a:spcAft>
                <a:spcPts val="0"/>
              </a:spcAft>
              <a:buSzPts val="1300"/>
              <a:buChar char="•"/>
            </a:pPr>
            <a:r>
              <a:rPr b="1" lang="en" sz="1300">
                <a:latin typeface="Source Sans Pro"/>
                <a:ea typeface="Source Sans Pro"/>
                <a:cs typeface="Source Sans Pro"/>
                <a:sym typeface="Source Sans Pro"/>
              </a:rPr>
              <a:t>“hillshade”</a:t>
            </a:r>
            <a:r>
              <a:rPr lang="en" sz="1300"/>
              <a:t>,</a:t>
            </a:r>
            <a:r>
              <a:rPr lang="en" sz="1300"/>
              <a:t> a </a:t>
            </a:r>
            <a:r>
              <a:rPr lang="en" sz="1300"/>
              <a:t>function of aspect (the compass direction toward which the surface points at the location)</a:t>
            </a:r>
            <a:br>
              <a:rPr lang="en" sz="1300"/>
            </a:br>
            <a:endParaRPr sz="1300"/>
          </a:p>
          <a:p>
            <a:pPr indent="-311150" lvl="0" marL="457200" rtl="0" algn="l">
              <a:spcBef>
                <a:spcPts val="0"/>
              </a:spcBef>
              <a:spcAft>
                <a:spcPts val="0"/>
              </a:spcAft>
              <a:buSzPts val="1300"/>
              <a:buChar char="•"/>
            </a:pPr>
            <a:r>
              <a:rPr lang="en" sz="1300"/>
              <a:t>2 step process:</a:t>
            </a:r>
            <a:endParaRPr sz="1300"/>
          </a:p>
          <a:p>
            <a:pPr indent="-311150" lvl="1" marL="914400" rtl="0" algn="l">
              <a:spcBef>
                <a:spcPts val="0"/>
              </a:spcBef>
              <a:spcAft>
                <a:spcPts val="0"/>
              </a:spcAft>
              <a:buSzPts val="1300"/>
              <a:buChar char="•"/>
            </a:pPr>
            <a:r>
              <a:rPr lang="en" sz="1300"/>
              <a:t>Pull in the Copernicus </a:t>
            </a:r>
            <a:r>
              <a:rPr b="1" lang="en" sz="1300">
                <a:latin typeface="Source Sans Pro"/>
                <a:ea typeface="Source Sans Pro"/>
                <a:cs typeface="Source Sans Pro"/>
                <a:sym typeface="Source Sans Pro"/>
              </a:rPr>
              <a:t>image that contains the centerpoint</a:t>
            </a:r>
            <a:r>
              <a:rPr lang="en" sz="1300"/>
              <a:t> of the area of interest</a:t>
            </a:r>
            <a:endParaRPr sz="1300"/>
          </a:p>
          <a:p>
            <a:pPr indent="-311150" lvl="1" marL="914400" rtl="0" algn="l">
              <a:spcBef>
                <a:spcPts val="0"/>
              </a:spcBef>
              <a:spcAft>
                <a:spcPts val="0"/>
              </a:spcAft>
              <a:buSzPts val="1300"/>
              <a:buChar char="•"/>
            </a:pPr>
            <a:r>
              <a:rPr lang="en" sz="1300"/>
              <a:t>Trim image to </a:t>
            </a:r>
            <a:r>
              <a:rPr b="1" lang="en" sz="1300">
                <a:latin typeface="Source Sans Pro"/>
                <a:ea typeface="Source Sans Pro"/>
                <a:cs typeface="Source Sans Pro"/>
                <a:sym typeface="Source Sans Pro"/>
              </a:rPr>
              <a:t>within .05 degrees of latitude and longitude </a:t>
            </a:r>
            <a:r>
              <a:rPr lang="en" sz="1300"/>
              <a:t>(roughly a 5 mile square)</a:t>
            </a:r>
            <a:br>
              <a:rPr lang="en" sz="1300"/>
            </a:br>
            <a:endParaRPr sz="1300"/>
          </a:p>
          <a:p>
            <a:pPr indent="-311150" lvl="0" marL="457200" rtl="0" algn="l">
              <a:spcBef>
                <a:spcPts val="0"/>
              </a:spcBef>
              <a:spcAft>
                <a:spcPts val="0"/>
              </a:spcAft>
              <a:buSzPts val="1300"/>
              <a:buChar char="•"/>
            </a:pPr>
            <a:r>
              <a:rPr lang="en" sz="1300"/>
              <a:t>Result scaled up to 224x224 for image model processing</a:t>
            </a:r>
            <a:endParaRPr sz="1300"/>
          </a:p>
        </p:txBody>
      </p:sp>
      <p:pic>
        <p:nvPicPr>
          <p:cNvPr id="278" name="Google Shape;278;p35"/>
          <p:cNvPicPr preferRelativeResize="0"/>
          <p:nvPr/>
        </p:nvPicPr>
        <p:blipFill>
          <a:blip r:embed="rId3">
            <a:alphaModFix/>
          </a:blip>
          <a:stretch>
            <a:fillRect/>
          </a:stretch>
        </p:blipFill>
        <p:spPr>
          <a:xfrm>
            <a:off x="4514075" y="1164525"/>
            <a:ext cx="2286000" cy="2286000"/>
          </a:xfrm>
          <a:prstGeom prst="rect">
            <a:avLst/>
          </a:prstGeom>
          <a:noFill/>
          <a:ln>
            <a:noFill/>
          </a:ln>
        </p:spPr>
      </p:pic>
      <p:pic>
        <p:nvPicPr>
          <p:cNvPr id="279" name="Google Shape;279;p35"/>
          <p:cNvPicPr preferRelativeResize="0"/>
          <p:nvPr/>
        </p:nvPicPr>
        <p:blipFill>
          <a:blip r:embed="rId4">
            <a:alphaModFix/>
          </a:blip>
          <a:stretch>
            <a:fillRect/>
          </a:stretch>
        </p:blipFill>
        <p:spPr>
          <a:xfrm>
            <a:off x="5413150" y="1857925"/>
            <a:ext cx="2286000" cy="2286000"/>
          </a:xfrm>
          <a:prstGeom prst="rect">
            <a:avLst/>
          </a:prstGeom>
          <a:noFill/>
          <a:ln>
            <a:noFill/>
          </a:ln>
        </p:spPr>
      </p:pic>
      <p:pic>
        <p:nvPicPr>
          <p:cNvPr id="280" name="Google Shape;280;p35"/>
          <p:cNvPicPr preferRelativeResize="0"/>
          <p:nvPr/>
        </p:nvPicPr>
        <p:blipFill>
          <a:blip r:embed="rId5">
            <a:alphaModFix/>
          </a:blip>
          <a:stretch>
            <a:fillRect/>
          </a:stretch>
        </p:blipFill>
        <p:spPr>
          <a:xfrm>
            <a:off x="6411950" y="2498750"/>
            <a:ext cx="2286000" cy="2286000"/>
          </a:xfrm>
          <a:prstGeom prst="rect">
            <a:avLst/>
          </a:prstGeom>
          <a:noFill/>
          <a:ln>
            <a:noFill/>
          </a:ln>
        </p:spPr>
      </p:pic>
      <p:pic>
        <p:nvPicPr>
          <p:cNvPr id="281" name="Google Shape;281;p35"/>
          <p:cNvPicPr preferRelativeResize="0"/>
          <p:nvPr/>
        </p:nvPicPr>
        <p:blipFill>
          <a:blip r:embed="rId6">
            <a:alphaModFix/>
          </a:blip>
          <a:stretch>
            <a:fillRect/>
          </a:stretch>
        </p:blipFill>
        <p:spPr>
          <a:xfrm>
            <a:off x="4499350" y="3609200"/>
            <a:ext cx="431050" cy="664525"/>
          </a:xfrm>
          <a:prstGeom prst="rect">
            <a:avLst/>
          </a:prstGeom>
          <a:noFill/>
          <a:ln>
            <a:noFill/>
          </a:ln>
        </p:spPr>
      </p:pic>
      <p:pic>
        <p:nvPicPr>
          <p:cNvPr id="282" name="Google Shape;282;p35"/>
          <p:cNvPicPr preferRelativeResize="0"/>
          <p:nvPr/>
        </p:nvPicPr>
        <p:blipFill>
          <a:blip r:embed="rId7">
            <a:alphaModFix/>
          </a:blip>
          <a:stretch>
            <a:fillRect/>
          </a:stretch>
        </p:blipFill>
        <p:spPr>
          <a:xfrm>
            <a:off x="4848750" y="4066113"/>
            <a:ext cx="431050" cy="484987"/>
          </a:xfrm>
          <a:prstGeom prst="rect">
            <a:avLst/>
          </a:prstGeom>
          <a:noFill/>
          <a:ln>
            <a:noFill/>
          </a:ln>
        </p:spPr>
      </p:pic>
      <p:pic>
        <p:nvPicPr>
          <p:cNvPr id="283" name="Google Shape;283;p35"/>
          <p:cNvPicPr preferRelativeResize="0"/>
          <p:nvPr/>
        </p:nvPicPr>
        <p:blipFill>
          <a:blip r:embed="rId8">
            <a:alphaModFix/>
          </a:blip>
          <a:stretch>
            <a:fillRect/>
          </a:stretch>
        </p:blipFill>
        <p:spPr>
          <a:xfrm>
            <a:off x="5212200" y="4359960"/>
            <a:ext cx="431050" cy="5928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6"/>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Sentinel 1- SAR</a:t>
            </a:r>
            <a:endParaRPr/>
          </a:p>
        </p:txBody>
      </p:sp>
      <p:sp>
        <p:nvSpPr>
          <p:cNvPr id="289" name="Google Shape;289;p36"/>
          <p:cNvSpPr txBox="1"/>
          <p:nvPr>
            <p:ph idx="1" type="body"/>
          </p:nvPr>
        </p:nvSpPr>
        <p:spPr>
          <a:xfrm>
            <a:off x="628650" y="1369225"/>
            <a:ext cx="43683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Collects Synthetic Aperture Radar - SAR</a:t>
            </a:r>
            <a:endParaRPr/>
          </a:p>
          <a:p>
            <a:pPr indent="-298450" lvl="0" marL="457200" rtl="0" algn="l">
              <a:spcBef>
                <a:spcPts val="800"/>
              </a:spcBef>
              <a:spcAft>
                <a:spcPts val="0"/>
              </a:spcAft>
              <a:buSzPts val="1100"/>
              <a:buChar char="•"/>
            </a:pPr>
            <a:r>
              <a:rPr lang="en"/>
              <a:t>Part of the Copernicus Program</a:t>
            </a:r>
            <a:endParaRPr/>
          </a:p>
          <a:p>
            <a:pPr indent="0" lvl="0" marL="0" rtl="0" algn="l">
              <a:spcBef>
                <a:spcPts val="800"/>
              </a:spcBef>
              <a:spcAft>
                <a:spcPts val="0"/>
              </a:spcAft>
              <a:buNone/>
            </a:pPr>
            <a:r>
              <a:rPr lang="en"/>
              <a:t>Ground Range Detected (GRD) Level 1 data used in our model. </a:t>
            </a:r>
            <a:endParaRPr/>
          </a:p>
          <a:p>
            <a:pPr indent="-298450" lvl="0" marL="457200" rtl="0" algn="l">
              <a:spcBef>
                <a:spcPts val="800"/>
              </a:spcBef>
              <a:spcAft>
                <a:spcPts val="0"/>
              </a:spcAft>
              <a:buSzPts val="1100"/>
              <a:buChar char="•"/>
            </a:pPr>
            <a:r>
              <a:rPr lang="en"/>
              <a:t>Sentinel 1A</a:t>
            </a:r>
            <a:endParaRPr/>
          </a:p>
          <a:p>
            <a:pPr indent="-298450" lvl="0" marL="457200" rtl="0" algn="l">
              <a:spcBef>
                <a:spcPts val="0"/>
              </a:spcBef>
              <a:spcAft>
                <a:spcPts val="0"/>
              </a:spcAft>
              <a:buSzPts val="1100"/>
              <a:buChar char="•"/>
            </a:pPr>
            <a:r>
              <a:rPr lang="en"/>
              <a:t>Sentinel 1B</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Bands of Interest and what they do:</a:t>
            </a:r>
            <a:endParaRPr/>
          </a:p>
          <a:p>
            <a:pPr indent="-298450" lvl="0" marL="457200" rtl="0" algn="l">
              <a:spcBef>
                <a:spcPts val="800"/>
              </a:spcBef>
              <a:spcAft>
                <a:spcPts val="0"/>
              </a:spcAft>
              <a:buSzPts val="1100"/>
              <a:buChar char="•"/>
            </a:pPr>
            <a:r>
              <a:rPr lang="en"/>
              <a:t>VH Band - vertical horizon</a:t>
            </a:r>
            <a:endParaRPr/>
          </a:p>
          <a:p>
            <a:pPr indent="-298450" lvl="0" marL="457200" rtl="0" algn="l">
              <a:spcBef>
                <a:spcPts val="0"/>
              </a:spcBef>
              <a:spcAft>
                <a:spcPts val="0"/>
              </a:spcAft>
              <a:buSzPts val="1100"/>
              <a:buChar char="•"/>
            </a:pPr>
            <a:r>
              <a:rPr lang="en"/>
              <a:t>VV Band - vertical vertical</a:t>
            </a:r>
            <a:endParaRPr/>
          </a:p>
          <a:p>
            <a:pPr indent="-298450" lvl="0" marL="457200" rtl="0" algn="l">
              <a:spcBef>
                <a:spcPts val="0"/>
              </a:spcBef>
              <a:spcAft>
                <a:spcPts val="0"/>
              </a:spcAft>
              <a:buSzPts val="1100"/>
              <a:buChar char="•"/>
            </a:pPr>
            <a:r>
              <a:rPr lang="en"/>
              <a:t>Cross polarization ratio - ratio of VH to VV polarization backscatter</a:t>
            </a:r>
            <a:endParaRPr/>
          </a:p>
          <a:p>
            <a:pPr indent="-298450" lvl="1" marL="914400" rtl="0" algn="l">
              <a:spcBef>
                <a:spcPts val="0"/>
              </a:spcBef>
              <a:spcAft>
                <a:spcPts val="0"/>
              </a:spcAft>
              <a:buSzPts val="1100"/>
              <a:buChar char="•"/>
            </a:pPr>
            <a:r>
              <a:rPr b="1" lang="en">
                <a:latin typeface="Source Sans Pro"/>
                <a:ea typeface="Source Sans Pro"/>
                <a:cs typeface="Source Sans Pro"/>
                <a:sym typeface="Source Sans Pro"/>
              </a:rPr>
              <a:t>Detects Wet and Dry Snow conditions</a:t>
            </a:r>
            <a:endParaRPr b="1">
              <a:latin typeface="Source Sans Pro"/>
              <a:ea typeface="Source Sans Pro"/>
              <a:cs typeface="Source Sans Pro"/>
              <a:sym typeface="Source Sans Pro"/>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id="290" name="Google Shape;290;p36"/>
          <p:cNvPicPr preferRelativeResize="0"/>
          <p:nvPr/>
        </p:nvPicPr>
        <p:blipFill>
          <a:blip r:embed="rId3">
            <a:alphaModFix/>
          </a:blip>
          <a:stretch>
            <a:fillRect/>
          </a:stretch>
        </p:blipFill>
        <p:spPr>
          <a:xfrm>
            <a:off x="4660300" y="632700"/>
            <a:ext cx="2509450" cy="2395700"/>
          </a:xfrm>
          <a:prstGeom prst="rect">
            <a:avLst/>
          </a:prstGeom>
          <a:noFill/>
          <a:ln>
            <a:noFill/>
          </a:ln>
        </p:spPr>
      </p:pic>
      <p:pic>
        <p:nvPicPr>
          <p:cNvPr id="291" name="Google Shape;291;p36"/>
          <p:cNvPicPr preferRelativeResize="0"/>
          <p:nvPr/>
        </p:nvPicPr>
        <p:blipFill>
          <a:blip r:embed="rId4">
            <a:alphaModFix/>
          </a:blip>
          <a:stretch>
            <a:fillRect/>
          </a:stretch>
        </p:blipFill>
        <p:spPr>
          <a:xfrm>
            <a:off x="5382975" y="2696544"/>
            <a:ext cx="3609850" cy="2030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7"/>
          <p:cNvSpPr txBox="1"/>
          <p:nvPr>
            <p:ph type="title"/>
          </p:nvPr>
        </p:nvSpPr>
        <p:spPr>
          <a:xfrm>
            <a:off x="342900" y="285750"/>
            <a:ext cx="8458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Sentinel 2</a:t>
            </a:r>
            <a:endParaRPr/>
          </a:p>
        </p:txBody>
      </p:sp>
      <p:sp>
        <p:nvSpPr>
          <p:cNvPr id="297" name="Google Shape;297;p37"/>
          <p:cNvSpPr txBox="1"/>
          <p:nvPr>
            <p:ph idx="1" type="body"/>
          </p:nvPr>
        </p:nvSpPr>
        <p:spPr>
          <a:xfrm>
            <a:off x="633375" y="1279950"/>
            <a:ext cx="3409500" cy="36930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300"/>
              <a:t>Satellite that collects information on:</a:t>
            </a:r>
            <a:endParaRPr sz="1300"/>
          </a:p>
          <a:p>
            <a:pPr indent="-311150" lvl="1" marL="914400" rtl="0" algn="l">
              <a:spcBef>
                <a:spcPts val="400"/>
              </a:spcBef>
              <a:spcAft>
                <a:spcPts val="0"/>
              </a:spcAft>
              <a:buSzPts val="1300"/>
              <a:buChar char="•"/>
            </a:pPr>
            <a:r>
              <a:rPr lang="en" sz="1300"/>
              <a:t>Ultra blue (Aerosol and Coastal Information)</a:t>
            </a:r>
            <a:endParaRPr sz="1300"/>
          </a:p>
          <a:p>
            <a:pPr indent="-311150" lvl="1" marL="914400" rtl="0" algn="l">
              <a:spcBef>
                <a:spcPts val="0"/>
              </a:spcBef>
              <a:spcAft>
                <a:spcPts val="0"/>
              </a:spcAft>
              <a:buSzPts val="1300"/>
              <a:buChar char="•"/>
            </a:pPr>
            <a:r>
              <a:rPr lang="en" sz="1300"/>
              <a:t>Visible and Near Infrared</a:t>
            </a:r>
            <a:endParaRPr sz="1300"/>
          </a:p>
          <a:p>
            <a:pPr indent="-311150" lvl="1" marL="914400" rtl="0" algn="l">
              <a:spcBef>
                <a:spcPts val="0"/>
              </a:spcBef>
              <a:spcAft>
                <a:spcPts val="0"/>
              </a:spcAft>
              <a:buSzPts val="1300"/>
              <a:buChar char="•"/>
            </a:pPr>
            <a:r>
              <a:rPr lang="en" sz="1300"/>
              <a:t>Short Wave Infrared</a:t>
            </a:r>
            <a:endParaRPr sz="1300"/>
          </a:p>
          <a:p>
            <a:pPr indent="-311150" lvl="1" marL="914400" rtl="0" algn="l">
              <a:spcBef>
                <a:spcPts val="0"/>
              </a:spcBef>
              <a:spcAft>
                <a:spcPts val="0"/>
              </a:spcAft>
              <a:buSzPts val="1300"/>
              <a:buChar char="•"/>
            </a:pPr>
            <a:r>
              <a:rPr lang="en" sz="1300"/>
              <a:t>Resolution between 10-60m</a:t>
            </a:r>
            <a:endParaRPr sz="1300"/>
          </a:p>
          <a:p>
            <a:pPr indent="-311150" lvl="0" marL="457200" rtl="0" algn="l">
              <a:spcBef>
                <a:spcPts val="0"/>
              </a:spcBef>
              <a:spcAft>
                <a:spcPts val="0"/>
              </a:spcAft>
              <a:buSzPts val="1300"/>
              <a:buChar char="•"/>
            </a:pPr>
            <a:r>
              <a:rPr lang="en" sz="1300"/>
              <a:t>Combinations of Bands used to highlight different features of the </a:t>
            </a:r>
            <a:r>
              <a:rPr lang="en" sz="1300"/>
              <a:t>physical</a:t>
            </a:r>
            <a:r>
              <a:rPr lang="en" sz="1300"/>
              <a:t> space being imaged.</a:t>
            </a:r>
            <a:endParaRPr sz="1300"/>
          </a:p>
          <a:p>
            <a:pPr indent="-311150" lvl="0" marL="457200" rtl="0" algn="l">
              <a:spcBef>
                <a:spcPts val="0"/>
              </a:spcBef>
              <a:spcAft>
                <a:spcPts val="0"/>
              </a:spcAft>
              <a:buSzPts val="1300"/>
              <a:buChar char="•"/>
            </a:pPr>
            <a:r>
              <a:rPr lang="en" sz="1300"/>
              <a:t>Combinations we’re including are focused on identifying </a:t>
            </a:r>
            <a:r>
              <a:rPr b="1" lang="en" sz="1300">
                <a:latin typeface="Source Sans Pro"/>
                <a:ea typeface="Source Sans Pro"/>
                <a:cs typeface="Source Sans Pro"/>
                <a:sym typeface="Source Sans Pro"/>
              </a:rPr>
              <a:t>Geology </a:t>
            </a:r>
            <a:r>
              <a:rPr lang="en" sz="1300"/>
              <a:t>and </a:t>
            </a:r>
            <a:r>
              <a:rPr b="1" lang="en" sz="1300">
                <a:latin typeface="Source Sans Pro"/>
                <a:ea typeface="Source Sans Pro"/>
                <a:cs typeface="Source Sans Pro"/>
                <a:sym typeface="Source Sans Pro"/>
              </a:rPr>
              <a:t>Vegetation</a:t>
            </a:r>
            <a:endParaRPr b="1" sz="1300">
              <a:latin typeface="Source Sans Pro"/>
              <a:ea typeface="Source Sans Pro"/>
              <a:cs typeface="Source Sans Pro"/>
              <a:sym typeface="Source Sans Pro"/>
            </a:endParaRPr>
          </a:p>
          <a:p>
            <a:pPr indent="0" lvl="0" marL="0" rtl="0" algn="l">
              <a:spcBef>
                <a:spcPts val="800"/>
              </a:spcBef>
              <a:spcAft>
                <a:spcPts val="0"/>
              </a:spcAft>
              <a:buNone/>
            </a:pPr>
            <a:r>
              <a:rPr b="1" lang="en" sz="1300">
                <a:latin typeface="Source Sans Pro"/>
                <a:ea typeface="Source Sans Pro"/>
                <a:cs typeface="Source Sans Pro"/>
                <a:sym typeface="Source Sans Pro"/>
              </a:rPr>
              <a:t>Geology </a:t>
            </a:r>
            <a:r>
              <a:rPr lang="en" sz="1300"/>
              <a:t>identifies:</a:t>
            </a:r>
            <a:endParaRPr sz="1300"/>
          </a:p>
          <a:p>
            <a:pPr indent="-311150" lvl="0" marL="457200" rtl="0" algn="l">
              <a:spcBef>
                <a:spcPts val="800"/>
              </a:spcBef>
              <a:spcAft>
                <a:spcPts val="0"/>
              </a:spcAft>
              <a:buSzPts val="1300"/>
              <a:buChar char="-"/>
            </a:pPr>
            <a:r>
              <a:rPr lang="en" sz="1300"/>
              <a:t>Faults, rock types (lithology), and geologic features</a:t>
            </a:r>
            <a:endParaRPr sz="1300"/>
          </a:p>
          <a:p>
            <a:pPr indent="0" lvl="0" marL="0" rtl="0" algn="l">
              <a:spcBef>
                <a:spcPts val="800"/>
              </a:spcBef>
              <a:spcAft>
                <a:spcPts val="0"/>
              </a:spcAft>
              <a:buNone/>
            </a:pPr>
            <a:r>
              <a:rPr b="1" lang="en" sz="1300">
                <a:latin typeface="Source Sans Pro"/>
                <a:ea typeface="Source Sans Pro"/>
                <a:cs typeface="Source Sans Pro"/>
                <a:sym typeface="Source Sans Pro"/>
              </a:rPr>
              <a:t>Vegetation Index </a:t>
            </a:r>
            <a:r>
              <a:rPr lang="en" sz="1300"/>
              <a:t>identifies:</a:t>
            </a:r>
            <a:endParaRPr sz="1300"/>
          </a:p>
          <a:p>
            <a:pPr indent="-311150" lvl="0" marL="457200" rtl="0" algn="l">
              <a:spcBef>
                <a:spcPts val="800"/>
              </a:spcBef>
              <a:spcAft>
                <a:spcPts val="0"/>
              </a:spcAft>
              <a:buSzPts val="1300"/>
              <a:buChar char="-"/>
            </a:pPr>
            <a:r>
              <a:rPr lang="en" sz="1300"/>
              <a:t>Amount</a:t>
            </a:r>
            <a:r>
              <a:rPr lang="en" sz="1300"/>
              <a:t> of vegetation and urban water features</a:t>
            </a:r>
            <a:endParaRPr sz="1300"/>
          </a:p>
        </p:txBody>
      </p:sp>
      <p:pic>
        <p:nvPicPr>
          <p:cNvPr id="298" name="Google Shape;298;p37"/>
          <p:cNvPicPr preferRelativeResize="0"/>
          <p:nvPr/>
        </p:nvPicPr>
        <p:blipFill>
          <a:blip r:embed="rId3">
            <a:alphaModFix/>
          </a:blip>
          <a:stretch>
            <a:fillRect/>
          </a:stretch>
        </p:blipFill>
        <p:spPr>
          <a:xfrm>
            <a:off x="4974325" y="1356150"/>
            <a:ext cx="2896821" cy="1448400"/>
          </a:xfrm>
          <a:prstGeom prst="rect">
            <a:avLst/>
          </a:prstGeom>
          <a:noFill/>
          <a:ln>
            <a:noFill/>
          </a:ln>
        </p:spPr>
      </p:pic>
      <p:sp>
        <p:nvSpPr>
          <p:cNvPr id="299" name="Google Shape;299;p37"/>
          <p:cNvSpPr txBox="1"/>
          <p:nvPr/>
        </p:nvSpPr>
        <p:spPr>
          <a:xfrm>
            <a:off x="4896725" y="907525"/>
            <a:ext cx="28968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700"/>
              </a:spcBef>
              <a:spcAft>
                <a:spcPts val="600"/>
              </a:spcAft>
              <a:buNone/>
            </a:pPr>
            <a:r>
              <a:rPr b="1" lang="en" sz="1800">
                <a:solidFill>
                  <a:srgbClr val="2D3748"/>
                </a:solidFill>
                <a:highlight>
                  <a:srgbClr val="FFFFFF"/>
                </a:highlight>
                <a:latin typeface="Roboto"/>
                <a:ea typeface="Roboto"/>
                <a:cs typeface="Roboto"/>
                <a:sym typeface="Roboto"/>
              </a:rPr>
              <a:t>Geology (B12, B11, B2)</a:t>
            </a:r>
            <a:endParaRPr>
              <a:latin typeface="Source Sans Pro Light"/>
              <a:ea typeface="Source Sans Pro Light"/>
              <a:cs typeface="Source Sans Pro Light"/>
              <a:sym typeface="Source Sans Pro Light"/>
            </a:endParaRPr>
          </a:p>
        </p:txBody>
      </p:sp>
      <p:pic>
        <p:nvPicPr>
          <p:cNvPr id="300" name="Google Shape;300;p37"/>
          <p:cNvPicPr preferRelativeResize="0"/>
          <p:nvPr/>
        </p:nvPicPr>
        <p:blipFill>
          <a:blip r:embed="rId4">
            <a:alphaModFix/>
          </a:blip>
          <a:stretch>
            <a:fillRect/>
          </a:stretch>
        </p:blipFill>
        <p:spPr>
          <a:xfrm>
            <a:off x="4974325" y="3527899"/>
            <a:ext cx="2896801" cy="1448400"/>
          </a:xfrm>
          <a:prstGeom prst="rect">
            <a:avLst/>
          </a:prstGeom>
          <a:noFill/>
          <a:ln>
            <a:noFill/>
          </a:ln>
        </p:spPr>
      </p:pic>
      <p:sp>
        <p:nvSpPr>
          <p:cNvPr id="301" name="Google Shape;301;p37"/>
          <p:cNvSpPr txBox="1"/>
          <p:nvPr/>
        </p:nvSpPr>
        <p:spPr>
          <a:xfrm>
            <a:off x="4974325" y="3066200"/>
            <a:ext cx="37785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700"/>
              </a:spcBef>
              <a:spcAft>
                <a:spcPts val="600"/>
              </a:spcAft>
              <a:buNone/>
            </a:pPr>
            <a:r>
              <a:rPr b="1" lang="en" sz="1800">
                <a:solidFill>
                  <a:srgbClr val="2D3748"/>
                </a:solidFill>
                <a:highlight>
                  <a:srgbClr val="FFFFFF"/>
                </a:highlight>
                <a:latin typeface="Roboto"/>
                <a:ea typeface="Roboto"/>
                <a:cs typeface="Roboto"/>
                <a:sym typeface="Roboto"/>
              </a:rPr>
              <a:t>Vegetation Index (B8-B4)/(B8+B4)</a:t>
            </a:r>
            <a:endParaRPr>
              <a:latin typeface="Source Sans Pro Light"/>
              <a:ea typeface="Source Sans Pro Light"/>
              <a:cs typeface="Source Sans Pro Light"/>
              <a:sym typeface="Source Sans Pr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8"/>
          <p:cNvSpPr txBox="1"/>
          <p:nvPr>
            <p:ph type="title"/>
          </p:nvPr>
        </p:nvSpPr>
        <p:spPr>
          <a:xfrm>
            <a:off x="342899" y="1577340"/>
            <a:ext cx="2886000" cy="9942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Modeling Advances</a:t>
            </a:r>
            <a:endParaRPr/>
          </a:p>
        </p:txBody>
      </p:sp>
      <p:pic>
        <p:nvPicPr>
          <p:cNvPr id="307" name="Google Shape;307;p38"/>
          <p:cNvPicPr preferRelativeResize="0"/>
          <p:nvPr>
            <p:ph idx="2" type="pic"/>
          </p:nvPr>
        </p:nvPicPr>
        <p:blipFill rotWithShape="1">
          <a:blip r:embed="rId3">
            <a:alphaModFix/>
          </a:blip>
          <a:srcRect b="0" l="25000" r="25000" t="0"/>
          <a:stretch/>
        </p:blipFill>
        <p:spPr>
          <a:xfrm>
            <a:off x="3523066" y="1200150"/>
            <a:ext cx="2057400" cy="2743200"/>
          </a:xfrm>
          <a:prstGeom prst="rect">
            <a:avLst/>
          </a:prstGeom>
        </p:spPr>
      </p:pic>
      <p:sp>
        <p:nvSpPr>
          <p:cNvPr id="308" name="Google Shape;308;p38"/>
          <p:cNvSpPr txBox="1"/>
          <p:nvPr>
            <p:ph idx="1" type="body"/>
          </p:nvPr>
        </p:nvSpPr>
        <p:spPr>
          <a:xfrm>
            <a:off x="6234461" y="1419947"/>
            <a:ext cx="2057400" cy="2303700"/>
          </a:xfrm>
          <a:prstGeom prst="rect">
            <a:avLst/>
          </a:prstGeom>
        </p:spPr>
        <p:txBody>
          <a:bodyPr anchorCtr="0" anchor="ctr" bIns="34275" lIns="68575" spcFirstLastPara="1" rIns="68575" wrap="square" tIns="34275">
            <a:normAutofit/>
          </a:bodyPr>
          <a:lstStyle/>
          <a:p>
            <a:pPr indent="0" lvl="0" marL="0" rtl="0" algn="l">
              <a:lnSpc>
                <a:spcPct val="90000"/>
              </a:lnSpc>
              <a:spcBef>
                <a:spcPts val="800"/>
              </a:spcBef>
              <a:spcAft>
                <a:spcPts val="0"/>
              </a:spcAft>
              <a:buClr>
                <a:schemeClr val="dk1"/>
              </a:buClr>
              <a:buSzPts val="1100"/>
              <a:buFont typeface="Arial"/>
              <a:buNone/>
            </a:pPr>
            <a:r>
              <a:rPr lang="en" sz="1600">
                <a:solidFill>
                  <a:srgbClr val="757070"/>
                </a:solidFill>
              </a:rPr>
              <a:t>Outcomes</a:t>
            </a:r>
            <a:endParaRPr sz="1600">
              <a:solidFill>
                <a:srgbClr val="75707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73">
      <a:dk1>
        <a:srgbClr val="000000"/>
      </a:dk1>
      <a:lt1>
        <a:srgbClr val="FFFFFF"/>
      </a:lt1>
      <a:dk2>
        <a:srgbClr val="44546A"/>
      </a:dk2>
      <a:lt2>
        <a:srgbClr val="E7E6E6"/>
      </a:lt2>
      <a:accent1>
        <a:srgbClr val="C4EEF2"/>
      </a:accent1>
      <a:accent2>
        <a:srgbClr val="9CD3D9"/>
      </a:accent2>
      <a:accent3>
        <a:srgbClr val="387373"/>
      </a:accent3>
      <a:accent4>
        <a:srgbClr val="022E40"/>
      </a:accent4>
      <a:accent5>
        <a:srgbClr val="F2E4C9"/>
      </a:accent5>
      <a:accent6>
        <a:srgbClr val="FFFFF5"/>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andSlideShow_Heritage 16:9">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